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57" r:id="rId2"/>
    <p:sldId id="361" r:id="rId3"/>
    <p:sldId id="362" r:id="rId4"/>
    <p:sldId id="363" r:id="rId5"/>
    <p:sldId id="364" r:id="rId6"/>
    <p:sldId id="366" r:id="rId7"/>
    <p:sldId id="365" r:id="rId8"/>
    <p:sldId id="367" r:id="rId9"/>
    <p:sldId id="369" r:id="rId10"/>
    <p:sldId id="371" r:id="rId11"/>
    <p:sldId id="368" r:id="rId12"/>
    <p:sldId id="372" r:id="rId13"/>
    <p:sldId id="376" r:id="rId14"/>
    <p:sldId id="373" r:id="rId15"/>
    <p:sldId id="374" r:id="rId16"/>
    <p:sldId id="375" r:id="rId17"/>
    <p:sldId id="377" r:id="rId18"/>
    <p:sldId id="379" r:id="rId19"/>
    <p:sldId id="378" r:id="rId20"/>
    <p:sldId id="382" r:id="rId21"/>
    <p:sldId id="384" r:id="rId22"/>
    <p:sldId id="391" r:id="rId23"/>
    <p:sldId id="392" r:id="rId24"/>
    <p:sldId id="393" r:id="rId25"/>
    <p:sldId id="394" r:id="rId26"/>
    <p:sldId id="380" r:id="rId27"/>
    <p:sldId id="386" r:id="rId28"/>
    <p:sldId id="389" r:id="rId29"/>
    <p:sldId id="387" r:id="rId30"/>
    <p:sldId id="388" r:id="rId31"/>
    <p:sldId id="390" r:id="rId32"/>
    <p:sldId id="395" r:id="rId33"/>
    <p:sldId id="396" r:id="rId34"/>
    <p:sldId id="397" r:id="rId35"/>
    <p:sldId id="398" r:id="rId36"/>
    <p:sldId id="399" r:id="rId37"/>
    <p:sldId id="401" r:id="rId38"/>
    <p:sldId id="400" r:id="rId39"/>
    <p:sldId id="402" r:id="rId40"/>
    <p:sldId id="403" r:id="rId41"/>
    <p:sldId id="405" r:id="rId42"/>
    <p:sldId id="407" r:id="rId43"/>
    <p:sldId id="408" r:id="rId44"/>
    <p:sldId id="410" r:id="rId45"/>
    <p:sldId id="411" r:id="rId46"/>
    <p:sldId id="412" r:id="rId47"/>
    <p:sldId id="413" r:id="rId48"/>
    <p:sldId id="414" r:id="rId49"/>
    <p:sldId id="41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9/6" id="{FA4F0D47-2C0D-4DC9-8977-C733A290B704}">
          <p14:sldIdLst>
            <p14:sldId id="357"/>
            <p14:sldId id="361"/>
            <p14:sldId id="362"/>
            <p14:sldId id="363"/>
            <p14:sldId id="364"/>
            <p14:sldId id="366"/>
            <p14:sldId id="365"/>
          </p14:sldIdLst>
        </p14:section>
        <p14:section name="9/13" id="{F874AAA9-E0A7-491C-8E61-A71D5990C511}">
          <p14:sldIdLst>
            <p14:sldId id="367"/>
            <p14:sldId id="369"/>
            <p14:sldId id="371"/>
            <p14:sldId id="368"/>
            <p14:sldId id="372"/>
            <p14:sldId id="376"/>
            <p14:sldId id="373"/>
            <p14:sldId id="374"/>
            <p14:sldId id="375"/>
            <p14:sldId id="377"/>
          </p14:sldIdLst>
        </p14:section>
        <p14:section name="9/20" id="{58006661-51D5-4FD5-AF52-3B9493C3C6B8}">
          <p14:sldIdLst>
            <p14:sldId id="379"/>
            <p14:sldId id="378"/>
            <p14:sldId id="382"/>
            <p14:sldId id="384"/>
            <p14:sldId id="391"/>
            <p14:sldId id="392"/>
            <p14:sldId id="393"/>
            <p14:sldId id="394"/>
            <p14:sldId id="380"/>
            <p14:sldId id="386"/>
            <p14:sldId id="389"/>
            <p14:sldId id="387"/>
            <p14:sldId id="388"/>
            <p14:sldId id="390"/>
          </p14:sldIdLst>
        </p14:section>
        <p14:section name="9/28" id="{37AA5A92-A20C-429D-A600-546BB1CFB7C2}">
          <p14:sldIdLst>
            <p14:sldId id="395"/>
            <p14:sldId id="396"/>
            <p14:sldId id="397"/>
            <p14:sldId id="398"/>
            <p14:sldId id="399"/>
            <p14:sldId id="401"/>
            <p14:sldId id="400"/>
            <p14:sldId id="402"/>
            <p14:sldId id="403"/>
            <p14:sldId id="405"/>
            <p14:sldId id="407"/>
            <p14:sldId id="408"/>
          </p14:sldIdLst>
        </p14:section>
        <p14:section name="10/5" id="{66390E33-0870-4963-8604-95AF0946EEEC}">
          <p14:sldIdLst>
            <p14:sldId id="410"/>
            <p14:sldId id="411"/>
            <p14:sldId id="412"/>
            <p14:sldId id="413"/>
            <p14:sldId id="414"/>
            <p14:sldId id="4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70C0"/>
    <a:srgbClr val="7030A0"/>
    <a:srgbClr val="4472C4"/>
    <a:srgbClr val="FFFFFF"/>
    <a:srgbClr val="002060"/>
    <a:srgbClr val="CFD5EA"/>
    <a:srgbClr val="00B050"/>
    <a:srgbClr val="E74C3C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1" autoAdjust="0"/>
    <p:restoredTop sz="78935" autoAdjust="0"/>
  </p:normalViewPr>
  <p:slideViewPr>
    <p:cSldViewPr snapToGrid="0">
      <p:cViewPr varScale="1">
        <p:scale>
          <a:sx n="89" d="100"/>
          <a:sy n="89" d="100"/>
        </p:scale>
        <p:origin x="18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Empty column counts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[活頁簿1]工作表1!$H$4</c:f>
              <c:strCache>
                <c:ptCount val="1"/>
                <c:pt idx="0">
                  <c:v>shape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[活頁簿1]工作表1!$G$5:$G$38</c:f>
              <c:numCache>
                <c:formatCode>General</c:formatCode>
                <c:ptCount val="34"/>
                <c:pt idx="0">
                  <c:v>50</c:v>
                </c:pt>
                <c:pt idx="1">
                  <c:v>53</c:v>
                </c:pt>
                <c:pt idx="2">
                  <c:v>56</c:v>
                </c:pt>
                <c:pt idx="3">
                  <c:v>59</c:v>
                </c:pt>
                <c:pt idx="4">
                  <c:v>62</c:v>
                </c:pt>
                <c:pt idx="5">
                  <c:v>65</c:v>
                </c:pt>
                <c:pt idx="6">
                  <c:v>68</c:v>
                </c:pt>
                <c:pt idx="7">
                  <c:v>71</c:v>
                </c:pt>
                <c:pt idx="8">
                  <c:v>74</c:v>
                </c:pt>
                <c:pt idx="9">
                  <c:v>77</c:v>
                </c:pt>
                <c:pt idx="10">
                  <c:v>80</c:v>
                </c:pt>
                <c:pt idx="11">
                  <c:v>83</c:v>
                </c:pt>
                <c:pt idx="12">
                  <c:v>86</c:v>
                </c:pt>
                <c:pt idx="13">
                  <c:v>89</c:v>
                </c:pt>
                <c:pt idx="14">
                  <c:v>92</c:v>
                </c:pt>
                <c:pt idx="15">
                  <c:v>95</c:v>
                </c:pt>
                <c:pt idx="16">
                  <c:v>98</c:v>
                </c:pt>
                <c:pt idx="17">
                  <c:v>101</c:v>
                </c:pt>
                <c:pt idx="18">
                  <c:v>104</c:v>
                </c:pt>
                <c:pt idx="19">
                  <c:v>107</c:v>
                </c:pt>
                <c:pt idx="20">
                  <c:v>110</c:v>
                </c:pt>
                <c:pt idx="21">
                  <c:v>113</c:v>
                </c:pt>
                <c:pt idx="22">
                  <c:v>116</c:v>
                </c:pt>
                <c:pt idx="23">
                  <c:v>119</c:v>
                </c:pt>
                <c:pt idx="24">
                  <c:v>122</c:v>
                </c:pt>
                <c:pt idx="25">
                  <c:v>125</c:v>
                </c:pt>
                <c:pt idx="26">
                  <c:v>128</c:v>
                </c:pt>
                <c:pt idx="27">
                  <c:v>131</c:v>
                </c:pt>
                <c:pt idx="28">
                  <c:v>134</c:v>
                </c:pt>
                <c:pt idx="29">
                  <c:v>137</c:v>
                </c:pt>
                <c:pt idx="30">
                  <c:v>140</c:v>
                </c:pt>
                <c:pt idx="31">
                  <c:v>143</c:v>
                </c:pt>
                <c:pt idx="32">
                  <c:v>146</c:v>
                </c:pt>
                <c:pt idx="33">
                  <c:v>149</c:v>
                </c:pt>
              </c:numCache>
            </c:numRef>
          </c:cat>
          <c:val>
            <c:numRef>
              <c:f>[活頁簿1]工作表1!$H$5:$H$38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2</c:v>
                </c:pt>
                <c:pt idx="25">
                  <c:v>3</c:v>
                </c:pt>
                <c:pt idx="26">
                  <c:v>3</c:v>
                </c:pt>
                <c:pt idx="27">
                  <c:v>4</c:v>
                </c:pt>
                <c:pt idx="28">
                  <c:v>4</c:v>
                </c:pt>
                <c:pt idx="29">
                  <c:v>4</c:v>
                </c:pt>
                <c:pt idx="30">
                  <c:v>4</c:v>
                </c:pt>
                <c:pt idx="31">
                  <c:v>4</c:v>
                </c:pt>
                <c:pt idx="32">
                  <c:v>4</c:v>
                </c:pt>
                <c:pt idx="3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80-4D10-8E21-1C66B46A87A7}"/>
            </c:ext>
          </c:extLst>
        </c:ser>
        <c:ser>
          <c:idx val="1"/>
          <c:order val="1"/>
          <c:tx>
            <c:strRef>
              <c:f>[活頁簿1]工作表1!$I$4</c:f>
              <c:strCache>
                <c:ptCount val="1"/>
                <c:pt idx="0">
                  <c:v>shape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[活頁簿1]工作表1!$G$5:$G$38</c:f>
              <c:numCache>
                <c:formatCode>General</c:formatCode>
                <c:ptCount val="34"/>
                <c:pt idx="0">
                  <c:v>50</c:v>
                </c:pt>
                <c:pt idx="1">
                  <c:v>53</c:v>
                </c:pt>
                <c:pt idx="2">
                  <c:v>56</c:v>
                </c:pt>
                <c:pt idx="3">
                  <c:v>59</c:v>
                </c:pt>
                <c:pt idx="4">
                  <c:v>62</c:v>
                </c:pt>
                <c:pt idx="5">
                  <c:v>65</c:v>
                </c:pt>
                <c:pt idx="6">
                  <c:v>68</c:v>
                </c:pt>
                <c:pt idx="7">
                  <c:v>71</c:v>
                </c:pt>
                <c:pt idx="8">
                  <c:v>74</c:v>
                </c:pt>
                <c:pt idx="9">
                  <c:v>77</c:v>
                </c:pt>
                <c:pt idx="10">
                  <c:v>80</c:v>
                </c:pt>
                <c:pt idx="11">
                  <c:v>83</c:v>
                </c:pt>
                <c:pt idx="12">
                  <c:v>86</c:v>
                </c:pt>
                <c:pt idx="13">
                  <c:v>89</c:v>
                </c:pt>
                <c:pt idx="14">
                  <c:v>92</c:v>
                </c:pt>
                <c:pt idx="15">
                  <c:v>95</c:v>
                </c:pt>
                <c:pt idx="16">
                  <c:v>98</c:v>
                </c:pt>
                <c:pt idx="17">
                  <c:v>101</c:v>
                </c:pt>
                <c:pt idx="18">
                  <c:v>104</c:v>
                </c:pt>
                <c:pt idx="19">
                  <c:v>107</c:v>
                </c:pt>
                <c:pt idx="20">
                  <c:v>110</c:v>
                </c:pt>
                <c:pt idx="21">
                  <c:v>113</c:v>
                </c:pt>
                <c:pt idx="22">
                  <c:v>116</c:v>
                </c:pt>
                <c:pt idx="23">
                  <c:v>119</c:v>
                </c:pt>
                <c:pt idx="24">
                  <c:v>122</c:v>
                </c:pt>
                <c:pt idx="25">
                  <c:v>125</c:v>
                </c:pt>
                <c:pt idx="26">
                  <c:v>128</c:v>
                </c:pt>
                <c:pt idx="27">
                  <c:v>131</c:v>
                </c:pt>
                <c:pt idx="28">
                  <c:v>134</c:v>
                </c:pt>
                <c:pt idx="29">
                  <c:v>137</c:v>
                </c:pt>
                <c:pt idx="30">
                  <c:v>140</c:v>
                </c:pt>
                <c:pt idx="31">
                  <c:v>143</c:v>
                </c:pt>
                <c:pt idx="32">
                  <c:v>146</c:v>
                </c:pt>
                <c:pt idx="33">
                  <c:v>149</c:v>
                </c:pt>
              </c:numCache>
            </c:numRef>
          </c:cat>
          <c:val>
            <c:numRef>
              <c:f>[活頁簿1]工作表1!$I$5:$I$38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4</c:v>
                </c:pt>
                <c:pt idx="29">
                  <c:v>4</c:v>
                </c:pt>
                <c:pt idx="30">
                  <c:v>5</c:v>
                </c:pt>
                <c:pt idx="31">
                  <c:v>4</c:v>
                </c:pt>
                <c:pt idx="32">
                  <c:v>5</c:v>
                </c:pt>
                <c:pt idx="3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80-4D10-8E21-1C66B46A87A7}"/>
            </c:ext>
          </c:extLst>
        </c:ser>
        <c:ser>
          <c:idx val="2"/>
          <c:order val="2"/>
          <c:tx>
            <c:strRef>
              <c:f>[活頁簿1]工作表1!$J$4</c:f>
              <c:strCache>
                <c:ptCount val="1"/>
                <c:pt idx="0">
                  <c:v>shape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[活頁簿1]工作表1!$G$5:$G$38</c:f>
              <c:numCache>
                <c:formatCode>General</c:formatCode>
                <c:ptCount val="34"/>
                <c:pt idx="0">
                  <c:v>50</c:v>
                </c:pt>
                <c:pt idx="1">
                  <c:v>53</c:v>
                </c:pt>
                <c:pt idx="2">
                  <c:v>56</c:v>
                </c:pt>
                <c:pt idx="3">
                  <c:v>59</c:v>
                </c:pt>
                <c:pt idx="4">
                  <c:v>62</c:v>
                </c:pt>
                <c:pt idx="5">
                  <c:v>65</c:v>
                </c:pt>
                <c:pt idx="6">
                  <c:v>68</c:v>
                </c:pt>
                <c:pt idx="7">
                  <c:v>71</c:v>
                </c:pt>
                <c:pt idx="8">
                  <c:v>74</c:v>
                </c:pt>
                <c:pt idx="9">
                  <c:v>77</c:v>
                </c:pt>
                <c:pt idx="10">
                  <c:v>80</c:v>
                </c:pt>
                <c:pt idx="11">
                  <c:v>83</c:v>
                </c:pt>
                <c:pt idx="12">
                  <c:v>86</c:v>
                </c:pt>
                <c:pt idx="13">
                  <c:v>89</c:v>
                </c:pt>
                <c:pt idx="14">
                  <c:v>92</c:v>
                </c:pt>
                <c:pt idx="15">
                  <c:v>95</c:v>
                </c:pt>
                <c:pt idx="16">
                  <c:v>98</c:v>
                </c:pt>
                <c:pt idx="17">
                  <c:v>101</c:v>
                </c:pt>
                <c:pt idx="18">
                  <c:v>104</c:v>
                </c:pt>
                <c:pt idx="19">
                  <c:v>107</c:v>
                </c:pt>
                <c:pt idx="20">
                  <c:v>110</c:v>
                </c:pt>
                <c:pt idx="21">
                  <c:v>113</c:v>
                </c:pt>
                <c:pt idx="22">
                  <c:v>116</c:v>
                </c:pt>
                <c:pt idx="23">
                  <c:v>119</c:v>
                </c:pt>
                <c:pt idx="24">
                  <c:v>122</c:v>
                </c:pt>
                <c:pt idx="25">
                  <c:v>125</c:v>
                </c:pt>
                <c:pt idx="26">
                  <c:v>128</c:v>
                </c:pt>
                <c:pt idx="27">
                  <c:v>131</c:v>
                </c:pt>
                <c:pt idx="28">
                  <c:v>134</c:v>
                </c:pt>
                <c:pt idx="29">
                  <c:v>137</c:v>
                </c:pt>
                <c:pt idx="30">
                  <c:v>140</c:v>
                </c:pt>
                <c:pt idx="31">
                  <c:v>143</c:v>
                </c:pt>
                <c:pt idx="32">
                  <c:v>146</c:v>
                </c:pt>
                <c:pt idx="33">
                  <c:v>149</c:v>
                </c:pt>
              </c:numCache>
            </c:numRef>
          </c:cat>
          <c:val>
            <c:numRef>
              <c:f>[活頁簿1]工作表1!$J$5:$J$38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5</c:v>
                </c:pt>
                <c:pt idx="32">
                  <c:v>4</c:v>
                </c:pt>
                <c:pt idx="3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280-4D10-8E21-1C66B46A87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851408"/>
        <c:axId val="53851952"/>
      </c:lineChart>
      <c:catAx>
        <c:axId val="538514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Binary Features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3851952"/>
        <c:crosses val="autoZero"/>
        <c:auto val="1"/>
        <c:lblAlgn val="ctr"/>
        <c:lblOffset val="100"/>
        <c:noMultiLvlLbl val="0"/>
      </c:catAx>
      <c:valAx>
        <c:axId val="53851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3851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2063648293963233E-2"/>
          <c:y val="9.4188503234720625E-2"/>
          <c:w val="0.5236502624671916"/>
          <c:h val="3.69330636689248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08B55-4B1A-4E0A-A383-4812071FEBF5}" type="datetimeFigureOut">
              <a:rPr lang="zh-TW" altLang="en-US" smtClean="0"/>
              <a:t>2022/10/5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2B3E9-0D97-4CE8-B0DF-442F44951F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8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fitness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561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Recall, </a:t>
            </a:r>
            <a:r>
              <a:rPr lang="en-US" altLang="zh-TW" dirty="0" err="1"/>
              <a:t>percision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686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Pca</a:t>
            </a:r>
            <a:r>
              <a:rPr lang="en-US" altLang="zh-TW" dirty="0"/>
              <a:t> abs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268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242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Fitness</a:t>
            </a:r>
          </a:p>
          <a:p>
            <a:r>
              <a:rPr lang="en-US" altLang="zh-TW" dirty="0"/>
              <a:t>Overlap transform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62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6484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Train ,test</a:t>
            </a:r>
          </a:p>
          <a:p>
            <a:r>
              <a:rPr lang="en-US" altLang="zh-TW" dirty="0" err="1"/>
              <a:t>Lightgbm</a:t>
            </a:r>
            <a:r>
              <a:rPr lang="en-US" altLang="zh-TW" dirty="0"/>
              <a:t> train on recall, not f1</a:t>
            </a:r>
          </a:p>
          <a:p>
            <a:r>
              <a:rPr lang="en-US" altLang="zh-TW" dirty="0" err="1"/>
              <a:t>df.uniques</a:t>
            </a:r>
            <a:endParaRPr lang="en-US" altLang="zh-TW" dirty="0"/>
          </a:p>
          <a:p>
            <a:r>
              <a:rPr lang="en-US" altLang="zh-TW" dirty="0"/>
              <a:t>Seq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 err="1">
                <a:sym typeface="Wingdings" panose="05000000000000000000" pitchFamily="2" charset="2"/>
              </a:rPr>
              <a:t>gini</a:t>
            </a:r>
            <a:endParaRPr lang="en-US" altLang="zh-TW" dirty="0">
              <a:sym typeface="Wingdings" panose="05000000000000000000" pitchFamily="2" charset="2"/>
            </a:endParaRPr>
          </a:p>
          <a:p>
            <a:r>
              <a:rPr lang="en-US" altLang="zh-TW" dirty="0">
                <a:sym typeface="Wingdings" panose="05000000000000000000" pitchFamily="2" charset="2"/>
              </a:rPr>
              <a:t>DROP ONE ON EACH COL  ON MIN(COL(1))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9381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2710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階層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925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187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433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X, Y,</a:t>
            </a:r>
            <a:r>
              <a:rPr lang="zh-TW" altLang="en-US" dirty="0"/>
              <a:t> </a:t>
            </a:r>
            <a:r>
              <a:rPr lang="en-US" altLang="zh-TW" dirty="0"/>
              <a:t>Z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8079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0571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7696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K- fold</a:t>
            </a:r>
          </a:p>
          <a:p>
            <a:r>
              <a:rPr lang="zh-TW" altLang="en-US" dirty="0"/>
              <a:t>階層 聚類</a:t>
            </a:r>
            <a:endParaRPr lang="en-US" altLang="zh-TW" dirty="0"/>
          </a:p>
          <a:p>
            <a:r>
              <a:rPr lang="zh-TW" altLang="en-US" dirty="0"/>
              <a:t>相異</a:t>
            </a:r>
            <a:r>
              <a:rPr lang="en-US" altLang="zh-TW" dirty="0"/>
              <a:t>column group</a:t>
            </a:r>
          </a:p>
          <a:p>
            <a:r>
              <a:rPr lang="en-US" altLang="zh-TW" dirty="0"/>
              <a:t>ABS(Correlation ), correlation^2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675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6442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K-fold deviation</a:t>
            </a:r>
          </a:p>
          <a:p>
            <a:r>
              <a:rPr lang="en-US" altLang="zh-TW" dirty="0" err="1"/>
              <a:t>Hybird</a:t>
            </a:r>
            <a:r>
              <a:rPr lang="en-US" altLang="zh-TW" dirty="0"/>
              <a:t> dataset(cont., binary)</a:t>
            </a:r>
          </a:p>
          <a:p>
            <a:r>
              <a:rPr lang="en-US" altLang="zh-TW" dirty="0"/>
              <a:t>UCI </a:t>
            </a:r>
          </a:p>
          <a:p>
            <a:r>
              <a:rPr lang="zh-TW" altLang="en-US" dirty="0"/>
              <a:t>確認遠端還是實體口試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3017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Drop zero column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052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Pattern, </a:t>
            </a:r>
            <a:r>
              <a:rPr lang="zh-TW" altLang="en-US" dirty="0"/>
              <a:t>分類的結果</a:t>
            </a:r>
            <a:r>
              <a:rPr lang="en-US" altLang="zh-TW" dirty="0"/>
              <a:t>, </a:t>
            </a:r>
            <a:r>
              <a:rPr lang="zh-TW" altLang="en-US" dirty="0"/>
              <a:t>誰沒有匡列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0340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Check fitness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zero column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/>
              <a:t>Drop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Wave pattern, </a:t>
            </a:r>
            <a:r>
              <a:rPr lang="zh-TW" altLang="en-US" dirty="0"/>
              <a:t>分類的結果</a:t>
            </a:r>
            <a:r>
              <a:rPr lang="en-US" altLang="zh-TW" dirty="0"/>
              <a:t>, </a:t>
            </a:r>
            <a:r>
              <a:rPr lang="zh-TW" altLang="en-US" dirty="0"/>
              <a:t>誰沒有匡列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4679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Fitness</a:t>
            </a:r>
          </a:p>
          <a:p>
            <a:r>
              <a:rPr lang="en-US" altLang="zh-TW" dirty="0"/>
              <a:t>Overlap transform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0832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X, Y,</a:t>
            </a:r>
            <a:r>
              <a:rPr lang="zh-TW" altLang="en-US" dirty="0"/>
              <a:t> </a:t>
            </a:r>
            <a:r>
              <a:rPr lang="en-US" altLang="zh-TW" dirty="0"/>
              <a:t>Z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941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287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Binary k-means </a:t>
            </a:r>
          </a:p>
          <a:p>
            <a:r>
              <a:rPr lang="en-US" altLang="zh-TW" dirty="0"/>
              <a:t>Inter-class correlation ICC</a:t>
            </a:r>
          </a:p>
          <a:p>
            <a:r>
              <a:rPr lang="en-US" altLang="zh-TW" dirty="0"/>
              <a:t>Binary correlation</a:t>
            </a:r>
          </a:p>
          <a:p>
            <a:r>
              <a:rPr lang="en-US" altLang="zh-TW" dirty="0"/>
              <a:t>Grouping methods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282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305115-1F89-48A9-9693-7E2CE24DF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87B9E8D-0733-4C54-91BC-6F02C1BF4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20E5CE-106D-4E26-A3FF-765B47CFB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B53564-D03E-4C03-9602-2330CF31A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A2E541-C757-4444-A313-FB2AB850F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38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97D48B-CC30-4E7F-9D68-6D8CFD20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BA10C1A-1351-4CF5-8024-EE233D347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5F5F23-E9D4-4BBA-844F-85F3C6453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2274FD-5A37-4662-853D-4C31600EA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403434-60D4-4E98-91EC-FD39AC0B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0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7B68110-5486-48FA-9709-B8CC873EA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FCEAB1D-E21E-413E-855A-BB67528DB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0CEFF2-7214-4E4B-8A3D-50A58FDF9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6F4D59-3955-4003-87C1-C950E97A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1CFA00-3F99-4451-B239-4ACF3468B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66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FFCFCC-AEDB-4BAE-9D79-EAF2DA893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7D77D7-482D-4193-B81D-4ED050147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DB998D-3CD6-461B-9509-40ED047D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99353D-4B7D-44FF-AAF5-9D4CE36AA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3E2EB6-5446-485E-83F8-70A7C2DF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38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025D-14D6-44CA-930F-E84111052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F0F15A-584F-4DD7-92C7-5A22EB232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5EC6023-49A0-49D9-B7F0-B2C68D2B6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C24DCC-490F-4BEE-AC47-8D9F2C88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55BE43-5F47-4EAA-836E-FB958242B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5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F35098-E783-4BB1-BABF-34307B5B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E3998A-B449-4129-B64E-96232D9F97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96231DD-B15D-42F4-BC35-599A04F03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838D68E-C83D-4DC1-A1BC-4C595148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56FC1E7-B82B-41D0-A870-0D6C0635D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4377EC-55A9-4246-8EF5-079FD664C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79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4F2463-F079-4F72-B34B-0A02C66B2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AC2D2E-C18D-4BE8-B09E-F0EB72953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2875B87-88B1-43F8-9A43-D1734D9D5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A71FD15-7F80-4E99-9321-58A196A6FA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2F478C-5958-40C5-81E2-DE54E6B76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36D93A0-1269-46D7-BECD-E334F0DCE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49D9976-A51D-4322-89C2-564491D14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12BF754-48D7-4B1F-A618-638DB7FD5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3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08E340-7B79-43A2-8FCB-932FCB51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04EF612-13BE-446F-B6CD-FF8E33544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29C8757-09A7-4E4C-9A09-3B0EB432A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2D83CA-F2C8-4876-95E3-680C420A6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05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63B6499-F920-4BA1-A77C-02828F119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8649FC8-9C33-4EAD-8253-4AEDAF70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AC1177-CE78-4606-9C76-3FCAAE952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3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55A6D-9CF6-4205-9331-436678ADC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69594C-1600-4F8D-ADAF-302140A80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AEC94B1-AEEB-42D7-BD29-5574C1736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20FE8DF-4C02-4F87-B04E-E271D7C92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2FDCF1E-40EF-4048-ADB4-BD1715C77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FD331F7-2611-47CC-8AEC-BA04F031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27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F22ABC-6DE8-485C-899D-4B3B62C2A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5EF10A3-5639-4066-843A-A94CCF154E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7656372-0581-43C8-B061-EA7761BDC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8528442-03D7-4DEF-A0DB-8B5AFD04A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451AFB0-60D7-465C-AEFD-FBBF4685D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7AC128F-693E-414D-8994-EF9B82E93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96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8893F0B-7D98-4445-8E32-1107E0BA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197CDE-2366-4E29-99B4-89024847A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F381AF-54C7-4825-8F57-77EC6730B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CB213-D9FA-458B-89FB-3EF41A0384E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EDC052-1021-483D-B129-360194DC3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A5741C-C8D1-4A31-9F89-29F4A30D2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98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oks.google.com.tw/books?hl=zh-TW&amp;lr=&amp;id=-q59yzR6LGAC&amp;oi=fnd&amp;pg=PR13&amp;dq=block+modeling&amp;ots=YksRwuesGH&amp;sig=ngaRFj8tiKPtZxkHYj5aAFZgYTk&amp;redir_esc=y#v=onepage&amp;q=block%20modeling&amp;f=fals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scholar.google.com.tw/scholar?q=JSTOR+the+analysis+of+multivariate+binary+data&amp;hl=zh-TW&amp;as_sdt=0&amp;as_vis=1&amp;oi=scholart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490960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Classification comparison between different columns groups and sorting methods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Compare </a:t>
            </a:r>
            <a:r>
              <a:rPr lang="en-US" altLang="zh-TW" dirty="0">
                <a:solidFill>
                  <a:srgbClr val="00B050"/>
                </a:solidFill>
                <a:sym typeface="Wingdings" panose="05000000000000000000" pitchFamily="2" charset="2"/>
              </a:rPr>
              <a:t>supervise</a:t>
            </a:r>
            <a:r>
              <a:rPr lang="en-US" altLang="zh-TW" dirty="0">
                <a:sym typeface="Wingdings" panose="05000000000000000000" pitchFamily="2" charset="2"/>
              </a:rPr>
              <a:t> &amp; </a:t>
            </a:r>
            <a:r>
              <a:rPr lang="en-US" altLang="zh-TW" dirty="0">
                <a:solidFill>
                  <a:srgbClr val="C00000"/>
                </a:solidFill>
                <a:sym typeface="Wingdings" panose="05000000000000000000" pitchFamily="2" charset="2"/>
              </a:rPr>
              <a:t>unsupervised</a:t>
            </a:r>
            <a:r>
              <a:rPr lang="en-US" altLang="zh-TW" dirty="0">
                <a:sym typeface="Wingdings" panose="05000000000000000000" pitchFamily="2" charset="2"/>
              </a:rPr>
              <a:t> encoder together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Checking </a:t>
            </a:r>
            <a:r>
              <a:rPr lang="en-US" altLang="zh-TW" dirty="0">
                <a:solidFill>
                  <a:srgbClr val="00B0F0"/>
                </a:solidFill>
                <a:sym typeface="Wingdings" panose="05000000000000000000" pitchFamily="2" charset="2"/>
              </a:rPr>
              <a:t>empty column </a:t>
            </a:r>
            <a:r>
              <a:rPr lang="en-US" altLang="zh-TW" dirty="0">
                <a:sym typeface="Wingdings" panose="05000000000000000000" pitchFamily="2" charset="2"/>
              </a:rPr>
              <a:t>while slicing continuous data to binary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A </a:t>
            </a:r>
            <a:r>
              <a:rPr lang="en-US" altLang="zh-TW" dirty="0">
                <a:solidFill>
                  <a:srgbClr val="7030A0"/>
                </a:solidFill>
              </a:rPr>
              <a:t>axis-rearrange method</a:t>
            </a:r>
            <a:r>
              <a:rPr lang="en-US" altLang="zh-TW" dirty="0"/>
              <a:t> to level the categorical variable range</a:t>
            </a:r>
            <a:endParaRPr lang="en-US" altLang="zh-TW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/>
              <a:t> Considering PCA in selecting columns groups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zh-TW" altLang="en-US" dirty="0"/>
              <a:t> </a:t>
            </a:r>
            <a:r>
              <a:rPr lang="en-US" altLang="zh-TW" dirty="0"/>
              <a:t>Considering different data generation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/>
              <a:t> New fitness function for GA encoder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</a:t>
            </a:r>
          </a:p>
        </p:txBody>
      </p:sp>
    </p:spTree>
    <p:extLst>
      <p:ext uri="{BB962C8B-B14F-4D97-AF65-F5344CB8AC3E}">
        <p14:creationId xmlns:p14="http://schemas.microsoft.com/office/powerpoint/2010/main" val="390132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FB7287E-6DF0-42D5-82B7-9813DDAA1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40" y="165103"/>
            <a:ext cx="8171920" cy="652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42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B7660695-844A-48F2-8032-8C1E66245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931" y="1192934"/>
            <a:ext cx="6989644" cy="5583382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788EC901-B9AF-42E7-A64F-3392B363F3D3}"/>
              </a:ext>
            </a:extLst>
          </p:cNvPr>
          <p:cNvGrpSpPr/>
          <p:nvPr/>
        </p:nvGrpSpPr>
        <p:grpSpPr>
          <a:xfrm>
            <a:off x="4591050" y="3893416"/>
            <a:ext cx="5305425" cy="1790700"/>
            <a:chOff x="4581525" y="3905250"/>
            <a:chExt cx="5305425" cy="179070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58CC1FF-0E50-4AC7-A776-B516BD56260D}"/>
                </a:ext>
              </a:extLst>
            </p:cNvPr>
            <p:cNvSpPr/>
            <p:nvPr/>
          </p:nvSpPr>
          <p:spPr>
            <a:xfrm>
              <a:off x="4581525" y="4838700"/>
              <a:ext cx="3038475" cy="857250"/>
            </a:xfrm>
            <a:prstGeom prst="rect">
              <a:avLst/>
            </a:prstGeom>
            <a:noFill/>
            <a:ln w="5715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3AACE1F-202A-47D9-ABFB-EA4552928167}"/>
                </a:ext>
              </a:extLst>
            </p:cNvPr>
            <p:cNvSpPr/>
            <p:nvPr/>
          </p:nvSpPr>
          <p:spPr>
            <a:xfrm>
              <a:off x="6200774" y="3905250"/>
              <a:ext cx="1419225" cy="857250"/>
            </a:xfrm>
            <a:prstGeom prst="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EF40D20-2B5A-4E89-96E2-FB6C819336DC}"/>
                </a:ext>
              </a:extLst>
            </p:cNvPr>
            <p:cNvSpPr/>
            <p:nvPr/>
          </p:nvSpPr>
          <p:spPr>
            <a:xfrm>
              <a:off x="8148051" y="4838700"/>
              <a:ext cx="1738899" cy="857250"/>
            </a:xfrm>
            <a:prstGeom prst="rect">
              <a:avLst/>
            </a:prstGeom>
            <a:noFill/>
            <a:ln w="57150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標題 1">
            <a:extLst>
              <a:ext uri="{FF2B5EF4-FFF2-40B4-BE49-F238E27FC236}">
                <a16:creationId xmlns:a16="http://schemas.microsoft.com/office/drawing/2014/main" id="{B9B4B13E-EFE5-4926-8114-63DFA70C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Structure flowchart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9BEFF6C9-DAAC-4C44-AA05-4777373CA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01277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000" dirty="0"/>
              <a:t>Dropout columns randomly until no </a:t>
            </a:r>
            <a:r>
              <a:rPr lang="en-US" altLang="zh-TW" sz="2000" dirty="0">
                <a:solidFill>
                  <a:schemeClr val="accent2">
                    <a:lumMod val="75000"/>
                  </a:schemeClr>
                </a:solidFill>
              </a:rPr>
              <a:t>Collinearity</a:t>
            </a:r>
            <a:r>
              <a:rPr lang="en-US" altLang="zh-TW" sz="20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/>
              <a:t>Dropout </a:t>
            </a:r>
            <a:r>
              <a:rPr lang="en-US" altLang="zh-TW" sz="2000" dirty="0">
                <a:solidFill>
                  <a:srgbClr val="00B0F0"/>
                </a:solidFill>
              </a:rPr>
              <a:t>zero columns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/>
              <a:t>Rearrange data </a:t>
            </a:r>
            <a:r>
              <a:rPr lang="en-US" altLang="zh-TW" sz="2000" dirty="0">
                <a:solidFill>
                  <a:srgbClr val="7030A0"/>
                </a:solidFill>
              </a:rPr>
              <a:t>range</a:t>
            </a:r>
            <a:r>
              <a:rPr lang="en-US" altLang="zh-TW" sz="2000" dirty="0"/>
              <a:t> (categorical </a:t>
            </a:r>
            <a:r>
              <a:rPr lang="en-US" altLang="zh-TW" sz="2000" dirty="0">
                <a:sym typeface="Wingdings" panose="05000000000000000000" pitchFamily="2" charset="2"/>
              </a:rPr>
              <a:t> grid</a:t>
            </a:r>
            <a:r>
              <a:rPr lang="en-US" altLang="zh-TW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0330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Rearrange axis range (gird vs. categorical)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37" y="2643212"/>
            <a:ext cx="11768225" cy="377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96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B0CFF3-0556-4E97-AD9E-F412E206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7694AB-5B1D-46A4-BF20-7BDD8D334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FEBAF07-FA64-4F77-A6F4-BBD35B464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570934"/>
            <a:ext cx="10972800" cy="328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35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53" y="1690688"/>
            <a:ext cx="3392910" cy="511016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442" y="1643201"/>
            <a:ext cx="3395069" cy="51101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996" y="1597777"/>
            <a:ext cx="2288286" cy="24947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256" y="4245954"/>
            <a:ext cx="2378806" cy="215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8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Classification comparison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E3E5DDE-3635-4858-BAAB-2AEE2205D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75532"/>
            <a:ext cx="10515600" cy="522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1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5DE9B-733C-48FB-B308-31AEAF6C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386934"/>
            <a:ext cx="10769600" cy="522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25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D917A0-CBB4-4533-96B6-74A8C6D25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9259A9-BB79-4EC3-B4B3-A194AA613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972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Grouping methods</a:t>
            </a:r>
          </a:p>
          <a:p>
            <a:pPr lvl="1"/>
            <a:r>
              <a:rPr lang="en-US" altLang="zh-TW" sz="2000" dirty="0"/>
              <a:t>Binary k-means </a:t>
            </a:r>
          </a:p>
          <a:p>
            <a:pPr lvl="1"/>
            <a:r>
              <a:rPr lang="en-US" altLang="zh-TW" sz="2000" dirty="0"/>
              <a:t>Inter-class correlation ICC</a:t>
            </a:r>
          </a:p>
          <a:p>
            <a:pPr lvl="1"/>
            <a:r>
              <a:rPr lang="en-US" altLang="zh-TW" sz="2000" dirty="0"/>
              <a:t>Binary correlation</a:t>
            </a:r>
          </a:p>
          <a:p>
            <a:r>
              <a:rPr lang="en-US" altLang="zh-TW" sz="2400" dirty="0"/>
              <a:t>Classification</a:t>
            </a:r>
          </a:p>
          <a:p>
            <a:pPr lvl="1"/>
            <a:r>
              <a:rPr lang="en-US" altLang="zh-TW" sz="2000" dirty="0"/>
              <a:t>Recall, precision</a:t>
            </a:r>
          </a:p>
          <a:p>
            <a:pPr lvl="1"/>
            <a:r>
              <a:rPr lang="en-US" altLang="zh-TW" sz="2000" dirty="0"/>
              <a:t>Overlap transform</a:t>
            </a:r>
          </a:p>
          <a:p>
            <a:r>
              <a:rPr lang="en-US" altLang="zh-TW" sz="2400" dirty="0"/>
              <a:t>PCA</a:t>
            </a:r>
          </a:p>
          <a:p>
            <a:pPr lvl="1"/>
            <a:r>
              <a:rPr lang="en-US" altLang="zh-TW" sz="2000" dirty="0"/>
              <a:t>Abs(weight)</a:t>
            </a:r>
          </a:p>
          <a:p>
            <a:r>
              <a:rPr lang="en-US" altLang="zh-TW" sz="2400" dirty="0"/>
              <a:t>GA</a:t>
            </a:r>
          </a:p>
          <a:p>
            <a:pPr lvl="1"/>
            <a:r>
              <a:rPr lang="en-US" altLang="zh-TW" sz="2000" dirty="0"/>
              <a:t>Fitness</a:t>
            </a:r>
          </a:p>
          <a:p>
            <a:pPr lvl="1"/>
            <a:r>
              <a:rPr lang="en-US" altLang="zh-TW" sz="2000" dirty="0"/>
              <a:t>Build GA model on each group</a:t>
            </a:r>
            <a:endParaRPr lang="zh-TW" altLang="en-US" sz="20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33558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490960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PCA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endParaRPr lang="en-US" altLang="zh-TW" dirty="0"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by ABS(weights)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Classification</a:t>
            </a: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Record F1, Recall, and precision</a:t>
            </a: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Overlap transform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Grouping methods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Grouped </a:t>
            </a:r>
            <a:r>
              <a:rPr lang="en-US" altLang="zh-TW" dirty="0" err="1"/>
              <a:t>Dataframe</a:t>
            </a:r>
            <a:r>
              <a:rPr lang="en-US" altLang="zh-TW" dirty="0"/>
              <a:t> read-in</a:t>
            </a:r>
            <a:r>
              <a:rPr lang="zh-TW" altLang="en-US" dirty="0"/>
              <a:t> </a:t>
            </a:r>
            <a:r>
              <a:rPr lang="en-US" altLang="zh-TW" dirty="0"/>
              <a:t>fix</a:t>
            </a:r>
          </a:p>
          <a:p>
            <a:pPr lvl="2"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 - minor fix</a:t>
            </a:r>
          </a:p>
        </p:txBody>
      </p:sp>
    </p:spTree>
    <p:extLst>
      <p:ext uri="{BB962C8B-B14F-4D97-AF65-F5344CB8AC3E}">
        <p14:creationId xmlns:p14="http://schemas.microsoft.com/office/powerpoint/2010/main" val="3420156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27BB39B-9475-4642-B2CF-EFCFB92E8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4675201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Classification comparison between different </a:t>
            </a:r>
            <a:r>
              <a:rPr lang="en-US" altLang="zh-TW" dirty="0">
                <a:solidFill>
                  <a:srgbClr val="FF000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shapes</a:t>
            </a: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, and </a:t>
            </a:r>
            <a:r>
              <a:rPr lang="en-US" altLang="zh-TW" dirty="0">
                <a:solidFill>
                  <a:srgbClr val="7030A0"/>
                </a:solidFill>
                <a:highlight>
                  <a:srgbClr val="FFFFFF"/>
                </a:highlight>
              </a:rPr>
              <a:t>axis-rearrange</a:t>
            </a:r>
            <a:r>
              <a:rPr lang="en-US" altLang="zh-TW" dirty="0">
                <a:highlight>
                  <a:srgbClr val="FFFFFF"/>
                </a:highlight>
              </a:rPr>
              <a:t> methods</a:t>
            </a:r>
            <a:endParaRPr lang="en-US" altLang="zh-TW" dirty="0">
              <a:highlight>
                <a:srgbClr val="FFFFFF"/>
              </a:highlight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/>
              <a:t>Grouping methods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Grouping columns by binary correlation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Rearrange column value with type knowledge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Another supervise method</a:t>
            </a:r>
          </a:p>
          <a:p>
            <a:pPr lvl="1"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9ECEE33-0D2B-42B5-84DD-2C8297B0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 - new approaches</a:t>
            </a:r>
          </a:p>
        </p:txBody>
      </p:sp>
    </p:spTree>
    <p:extLst>
      <p:ext uri="{BB962C8B-B14F-4D97-AF65-F5344CB8AC3E}">
        <p14:creationId xmlns:p14="http://schemas.microsoft.com/office/powerpoint/2010/main" val="2822088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1D6FEBC4-BBDC-44F1-9CC7-719BF20301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9920798"/>
              </p:ext>
            </p:extLst>
          </p:nvPr>
        </p:nvGraphicFramePr>
        <p:xfrm>
          <a:off x="1023098" y="2341152"/>
          <a:ext cx="9293366" cy="3095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459">
                  <a:extLst>
                    <a:ext uri="{9D8B030D-6E8A-4147-A177-3AD203B41FA5}">
                      <a16:colId xmlns:a16="http://schemas.microsoft.com/office/drawing/2014/main" val="3517444933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187060049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454957461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809897591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3201319793"/>
                    </a:ext>
                  </a:extLst>
                </a:gridCol>
              </a:tblGrid>
              <a:tr h="443917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Encoding each column group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44391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Unsupervised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74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Column attribute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Sorting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rule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Encoding</a:t>
                      </a:r>
                      <a:r>
                        <a:rPr lang="en-US" altLang="zh-TW" b="1" dirty="0"/>
                        <a:t> </a:t>
                      </a:r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methods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10931"/>
                  </a:ext>
                </a:extLst>
              </a:tr>
              <a:tr h="1005840">
                <a:tc v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Column ID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Sum (</a:t>
                      </a:r>
                      <a:r>
                        <a:rPr lang="en-US" sz="1600" dirty="0" err="1"/>
                        <a:t>Avg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 err="1"/>
                        <a:t>Rnd</a:t>
                      </a:r>
                      <a:endParaRPr 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Large to Small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Small to Large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Normal dist.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Categorical 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Grid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GA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885266"/>
                  </a:ext>
                </a:extLst>
              </a:tr>
            </a:tbl>
          </a:graphicData>
        </a:graphic>
      </p:graphicFrame>
      <p:sp>
        <p:nvSpPr>
          <p:cNvPr id="10" name="橢圓 9">
            <a:extLst>
              <a:ext uri="{FF2B5EF4-FFF2-40B4-BE49-F238E27FC236}">
                <a16:creationId xmlns:a16="http://schemas.microsoft.com/office/drawing/2014/main" id="{E69AFEE7-CCEE-4E25-A55D-5052686B465F}"/>
              </a:ext>
            </a:extLst>
          </p:cNvPr>
          <p:cNvSpPr/>
          <p:nvPr/>
        </p:nvSpPr>
        <p:spPr>
          <a:xfrm>
            <a:off x="1180435" y="5657231"/>
            <a:ext cx="1855745" cy="8287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i="1" u="sng" dirty="0"/>
              <a:t>Dim.</a:t>
            </a:r>
            <a:r>
              <a:rPr lang="zh-TW" altLang="en-US" sz="1600" b="1" i="1" u="sng" dirty="0"/>
              <a:t> </a:t>
            </a:r>
            <a:r>
              <a:rPr lang="en-US" altLang="zh-TW" sz="1600" b="1" i="1" u="sng" dirty="0"/>
              <a:t>reduced data</a:t>
            </a:r>
            <a:endParaRPr lang="en-US" sz="1600" b="1" i="1" u="sng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A3D8BD9C-131C-4124-8EEB-6BC63D8C474E}"/>
              </a:ext>
            </a:extLst>
          </p:cNvPr>
          <p:cNvSpPr/>
          <p:nvPr/>
        </p:nvSpPr>
        <p:spPr>
          <a:xfrm>
            <a:off x="7991810" y="5769759"/>
            <a:ext cx="2324653" cy="658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Classification </a:t>
            </a:r>
          </a:p>
        </p:txBody>
      </p:sp>
      <p:sp>
        <p:nvSpPr>
          <p:cNvPr id="22" name="箭號: 向上 21">
            <a:extLst>
              <a:ext uri="{FF2B5EF4-FFF2-40B4-BE49-F238E27FC236}">
                <a16:creationId xmlns:a16="http://schemas.microsoft.com/office/drawing/2014/main" id="{051C0B27-0F1B-4218-B1EE-4D290908EADD}"/>
              </a:ext>
            </a:extLst>
          </p:cNvPr>
          <p:cNvSpPr/>
          <p:nvPr/>
        </p:nvSpPr>
        <p:spPr>
          <a:xfrm rot="5400000">
            <a:off x="5139131" y="3648071"/>
            <a:ext cx="497816" cy="4901725"/>
          </a:xfrm>
          <a:prstGeom prst="upArrow">
            <a:avLst>
              <a:gd name="adj1" fmla="val 38549"/>
              <a:gd name="adj2" fmla="val 65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1FEBCE6-79DA-41E4-9FF7-6FED211734D6}"/>
              </a:ext>
            </a:extLst>
          </p:cNvPr>
          <p:cNvGrpSpPr/>
          <p:nvPr/>
        </p:nvGrpSpPr>
        <p:grpSpPr>
          <a:xfrm>
            <a:off x="1023099" y="309842"/>
            <a:ext cx="3119159" cy="1789457"/>
            <a:chOff x="1023099" y="309842"/>
            <a:chExt cx="3119159" cy="1789457"/>
          </a:xfrm>
        </p:grpSpPr>
        <p:sp>
          <p:nvSpPr>
            <p:cNvPr id="4" name="箭號: 向下 3">
              <a:extLst>
                <a:ext uri="{FF2B5EF4-FFF2-40B4-BE49-F238E27FC236}">
                  <a16:creationId xmlns:a16="http://schemas.microsoft.com/office/drawing/2014/main" id="{2D97E9F8-2C80-40F0-8CCF-FF7BC4951B15}"/>
                </a:ext>
              </a:extLst>
            </p:cNvPr>
            <p:cNvSpPr/>
            <p:nvPr/>
          </p:nvSpPr>
          <p:spPr>
            <a:xfrm rot="16200000">
              <a:off x="3166161" y="975098"/>
              <a:ext cx="517787" cy="143440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slicing</a:t>
              </a: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29CCF64C-9A45-4D12-8C34-EC711504387B}"/>
                </a:ext>
              </a:extLst>
            </p:cNvPr>
            <p:cNvSpPr/>
            <p:nvPr/>
          </p:nvSpPr>
          <p:spPr>
            <a:xfrm>
              <a:off x="1023099" y="1285299"/>
              <a:ext cx="1827331" cy="814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Cont. data </a:t>
              </a:r>
              <a:endParaRPr lang="en-US" b="1" i="1" u="sng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9E00B7E0-2A0D-4FBC-A80F-A1D6139EA657}"/>
                </a:ext>
              </a:extLst>
            </p:cNvPr>
            <p:cNvSpPr/>
            <p:nvPr/>
          </p:nvSpPr>
          <p:spPr>
            <a:xfrm>
              <a:off x="1023099" y="309842"/>
              <a:ext cx="1827331" cy="81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Rnd. data</a:t>
              </a:r>
              <a:endParaRPr lang="en-US" b="1" i="1" u="sng" dirty="0"/>
            </a:p>
          </p:txBody>
        </p:sp>
        <p:sp>
          <p:nvSpPr>
            <p:cNvPr id="24" name="箭號: 向下 23">
              <a:extLst>
                <a:ext uri="{FF2B5EF4-FFF2-40B4-BE49-F238E27FC236}">
                  <a16:creationId xmlns:a16="http://schemas.microsoft.com/office/drawing/2014/main" id="{150CA03F-35A7-4207-83F3-1267FF80B8D9}"/>
                </a:ext>
              </a:extLst>
            </p:cNvPr>
            <p:cNvSpPr/>
            <p:nvPr/>
          </p:nvSpPr>
          <p:spPr>
            <a:xfrm rot="16200000">
              <a:off x="3191752" y="19667"/>
              <a:ext cx="517787" cy="1383224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Random in [0,2^k]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CB1D5F4-4363-46D4-BDF7-467907F3E6F2}"/>
              </a:ext>
            </a:extLst>
          </p:cNvPr>
          <p:cNvGrpSpPr/>
          <p:nvPr/>
        </p:nvGrpSpPr>
        <p:grpSpPr>
          <a:xfrm>
            <a:off x="4427951" y="309843"/>
            <a:ext cx="3534552" cy="1789456"/>
            <a:chOff x="4265564" y="309843"/>
            <a:chExt cx="3534552" cy="1789456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C41361A5-6F8E-44A1-8140-D785E8076FED}"/>
                </a:ext>
              </a:extLst>
            </p:cNvPr>
            <p:cNvSpPr/>
            <p:nvPr/>
          </p:nvSpPr>
          <p:spPr>
            <a:xfrm>
              <a:off x="4265564" y="309843"/>
              <a:ext cx="1827331" cy="178945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Binary data</a:t>
              </a:r>
              <a:endParaRPr lang="en-US" b="1" i="1" u="sng" dirty="0"/>
            </a:p>
          </p:txBody>
        </p:sp>
        <p:sp>
          <p:nvSpPr>
            <p:cNvPr id="25" name="箭號: 向下 24">
              <a:extLst>
                <a:ext uri="{FF2B5EF4-FFF2-40B4-BE49-F238E27FC236}">
                  <a16:creationId xmlns:a16="http://schemas.microsoft.com/office/drawing/2014/main" id="{F7D2B113-92ED-49DB-A8A8-FC37C7E042BE}"/>
                </a:ext>
              </a:extLst>
            </p:cNvPr>
            <p:cNvSpPr/>
            <p:nvPr/>
          </p:nvSpPr>
          <p:spPr>
            <a:xfrm rot="16200000">
              <a:off x="6627556" y="290905"/>
              <a:ext cx="517787" cy="182733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en-US" altLang="zh-TW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箭號: 迴轉箭號 25">
            <a:extLst>
              <a:ext uri="{FF2B5EF4-FFF2-40B4-BE49-F238E27FC236}">
                <a16:creationId xmlns:a16="http://schemas.microsoft.com/office/drawing/2014/main" id="{7573C59D-3352-462F-90D6-6D06415D8BB4}"/>
              </a:ext>
            </a:extLst>
          </p:cNvPr>
          <p:cNvSpPr/>
          <p:nvPr/>
        </p:nvSpPr>
        <p:spPr>
          <a:xfrm rot="16200000" flipH="1">
            <a:off x="-1295258" y="3934858"/>
            <a:ext cx="3911544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7" name="內容版面配置區 3">
            <a:extLst>
              <a:ext uri="{FF2B5EF4-FFF2-40B4-BE49-F238E27FC236}">
                <a16:creationId xmlns:a16="http://schemas.microsoft.com/office/drawing/2014/main" id="{DBF4949E-8534-4C1C-BEC7-070F7C80F8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2947831"/>
              </p:ext>
            </p:extLst>
          </p:nvPr>
        </p:nvGraphicFramePr>
        <p:xfrm>
          <a:off x="8263492" y="525876"/>
          <a:ext cx="2103120" cy="1500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</a:tblGrid>
              <a:tr h="4439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 Grouping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/>
                        <a:t>PC-n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X, Y ,Z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 err="1"/>
                        <a:t>Rnd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</a:tbl>
          </a:graphicData>
        </a:graphic>
      </p:graphicFrame>
      <p:sp>
        <p:nvSpPr>
          <p:cNvPr id="18" name="箭號: 迴轉箭號 17">
            <a:extLst>
              <a:ext uri="{FF2B5EF4-FFF2-40B4-BE49-F238E27FC236}">
                <a16:creationId xmlns:a16="http://schemas.microsoft.com/office/drawing/2014/main" id="{ED516287-28FD-4ED4-9783-259538576AEC}"/>
              </a:ext>
            </a:extLst>
          </p:cNvPr>
          <p:cNvSpPr/>
          <p:nvPr/>
        </p:nvSpPr>
        <p:spPr>
          <a:xfrm rot="5400000">
            <a:off x="9681047" y="1265818"/>
            <a:ext cx="2195928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橢圓 1"/>
          <p:cNvSpPr/>
          <p:nvPr/>
        </p:nvSpPr>
        <p:spPr>
          <a:xfrm>
            <a:off x="4142256" y="5609693"/>
            <a:ext cx="2081651" cy="97847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Rearrange</a:t>
            </a:r>
          </a:p>
        </p:txBody>
      </p:sp>
    </p:spTree>
    <p:extLst>
      <p:ext uri="{BB962C8B-B14F-4D97-AF65-F5344CB8AC3E}">
        <p14:creationId xmlns:p14="http://schemas.microsoft.com/office/powerpoint/2010/main" val="2467653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A1A5EAE-C975-48F3-AC31-CA7071501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598" y="554477"/>
            <a:ext cx="7445154" cy="5938398"/>
          </a:xfrm>
        </p:spPr>
      </p:pic>
    </p:spTree>
    <p:extLst>
      <p:ext uri="{BB962C8B-B14F-4D97-AF65-F5344CB8AC3E}">
        <p14:creationId xmlns:p14="http://schemas.microsoft.com/office/powerpoint/2010/main" val="3112079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34332E-66A6-4F75-AF77-42F50DBAC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Correlation columns grouping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03" y="2555089"/>
            <a:ext cx="3725929" cy="375288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424" y="2457450"/>
            <a:ext cx="3793913" cy="3850528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82248"/>
              </p:ext>
            </p:extLst>
          </p:nvPr>
        </p:nvGraphicFramePr>
        <p:xfrm>
          <a:off x="738448" y="2378075"/>
          <a:ext cx="7192703" cy="31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5725">
                  <a:extLst>
                    <a:ext uri="{9D8B030D-6E8A-4147-A177-3AD203B41FA5}">
                      <a16:colId xmlns:a16="http://schemas.microsoft.com/office/drawing/2014/main" val="1834441068"/>
                    </a:ext>
                  </a:extLst>
                </a:gridCol>
                <a:gridCol w="995244">
                  <a:extLst>
                    <a:ext uri="{9D8B030D-6E8A-4147-A177-3AD203B41FA5}">
                      <a16:colId xmlns:a16="http://schemas.microsoft.com/office/drawing/2014/main" val="1169547615"/>
                    </a:ext>
                  </a:extLst>
                </a:gridCol>
                <a:gridCol w="3021734">
                  <a:extLst>
                    <a:ext uri="{9D8B030D-6E8A-4147-A177-3AD203B41FA5}">
                      <a16:colId xmlns:a16="http://schemas.microsoft.com/office/drawing/2014/main" val="2482531992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en-US" sz="1500" dirty="0"/>
                        <a:t>Initial</a:t>
                      </a:r>
                      <a:r>
                        <a:rPr lang="en-US" sz="1500" baseline="0" dirty="0"/>
                        <a:t> correlation map</a:t>
                      </a:r>
                      <a:endParaRPr lang="en-US" sz="1500" dirty="0"/>
                    </a:p>
                  </a:txBody>
                  <a:tcPr marL="76722" marR="76722" marT="38361" marB="38361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722" marR="76722" marT="38361" marB="3836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After</a:t>
                      </a:r>
                      <a:r>
                        <a:rPr lang="en-US" sz="1500" baseline="0" dirty="0"/>
                        <a:t> c</a:t>
                      </a:r>
                      <a:r>
                        <a:rPr lang="en-US" sz="1500" dirty="0"/>
                        <a:t>lustering</a:t>
                      </a:r>
                    </a:p>
                  </a:txBody>
                  <a:tcPr marL="76722" marR="76722" marT="38361" marB="38361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422924"/>
                  </a:ext>
                </a:extLst>
              </a:tr>
            </a:tbl>
          </a:graphicData>
        </a:graphic>
      </p:graphicFrame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E7E9BF4E-C5A0-42A1-BA5A-D92C40E35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7418" y="2457450"/>
            <a:ext cx="3699262" cy="350400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000" dirty="0"/>
              <a:t>High correlations within a cluster improve the score.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/>
              <a:t> High correlations between clusters decease the score.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33891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42AD03-FBAF-4884-ACDA-3982AD78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AA1C98-E341-456C-8D82-BE26A08A9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AF6050D-EECD-477B-AF7C-21C841919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06" y="1301294"/>
            <a:ext cx="11088094" cy="5400000"/>
          </a:xfrm>
          <a:prstGeom prst="rect">
            <a:avLst/>
          </a:prstGeom>
        </p:spPr>
      </p:pic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AC41E643-D413-475D-97BC-D18EECDA3D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7480554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Shape 1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476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657D43-1471-4708-A71C-D6BE5779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C779DF-45A5-4009-95AE-1450E7F32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FB8AE2-6DDB-4EC0-B38D-AB7379C48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53" y="1231996"/>
            <a:ext cx="11144834" cy="5400000"/>
          </a:xfrm>
          <a:prstGeom prst="rect">
            <a:avLst/>
          </a:prstGeom>
        </p:spPr>
      </p:pic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AB85F403-929D-468C-A6C1-70025F7975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6411584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Shape 2</a:t>
                      </a:r>
                      <a:endParaRPr lang="zh-TW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9680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B8FF7A-B374-4299-9015-18B19319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8B268-8D54-478D-9296-967540A72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234DA7-6822-431B-BE84-4CE685586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53" y="1237683"/>
            <a:ext cx="11144834" cy="5400000"/>
          </a:xfrm>
          <a:prstGeom prst="rect">
            <a:avLst/>
          </a:prstGeom>
        </p:spPr>
      </p:pic>
      <p:graphicFrame>
        <p:nvGraphicFramePr>
          <p:cNvPr id="6" name="內容版面配置區 4">
            <a:extLst>
              <a:ext uri="{FF2B5EF4-FFF2-40B4-BE49-F238E27FC236}">
                <a16:creationId xmlns:a16="http://schemas.microsoft.com/office/drawing/2014/main" id="{1C2DFFC1-AAE7-4030-AE83-F164997DFE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3048549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Shape 3</a:t>
                      </a:r>
                      <a:endParaRPr lang="zh-TW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3605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FB7287E-6DF0-42D5-82B7-9813DDAA1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40" y="165103"/>
            <a:ext cx="8171920" cy="6527793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A5489105-1940-41B3-A2A0-BF57D938E723}"/>
              </a:ext>
            </a:extLst>
          </p:cNvPr>
          <p:cNvSpPr/>
          <p:nvPr/>
        </p:nvSpPr>
        <p:spPr>
          <a:xfrm>
            <a:off x="10345475" y="3997193"/>
            <a:ext cx="1709532" cy="5929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Rearrange encoded axis </a:t>
            </a:r>
            <a:endParaRPr lang="zh-TW" altLang="en-US" dirty="0"/>
          </a:p>
        </p:txBody>
      </p: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9938130D-8AEF-4E2B-B6B4-BE05D7529FE7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10419314" y="4162550"/>
            <a:ext cx="353339" cy="1208516"/>
          </a:xfrm>
          <a:prstGeom prst="bentConnector2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0C221A08-49C9-4210-B416-1CD33FF5C276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8757201" y="3538663"/>
            <a:ext cx="1391564" cy="3494516"/>
          </a:xfrm>
          <a:prstGeom prst="bentConnector2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370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內容版面配置區 3">
            <a:extLst>
              <a:ext uri="{FF2B5EF4-FFF2-40B4-BE49-F238E27FC236}">
                <a16:creationId xmlns:a16="http://schemas.microsoft.com/office/drawing/2014/main" id="{B54F6077-05B4-4F48-B313-A66D755C9F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8399242"/>
              </p:ext>
            </p:extLst>
          </p:nvPr>
        </p:nvGraphicFramePr>
        <p:xfrm>
          <a:off x="1005177" y="3934422"/>
          <a:ext cx="7695120" cy="2027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512">
                  <a:extLst>
                    <a:ext uri="{9D8B030D-6E8A-4147-A177-3AD203B41FA5}">
                      <a16:colId xmlns:a16="http://schemas.microsoft.com/office/drawing/2014/main" val="3279817482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3644990227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1979756185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392596378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914692609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47406413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93905253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853490437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1300400221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4225495899"/>
                    </a:ext>
                  </a:extLst>
                </a:gridCol>
              </a:tblGrid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555383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35494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912127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273251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321701"/>
                  </a:ext>
                </a:extLst>
              </a:tr>
            </a:tbl>
          </a:graphicData>
        </a:graphic>
      </p:graphicFrame>
      <p:graphicFrame>
        <p:nvGraphicFramePr>
          <p:cNvPr id="11" name="內容版面配置區 3">
            <a:extLst>
              <a:ext uri="{FF2B5EF4-FFF2-40B4-BE49-F238E27FC236}">
                <a16:creationId xmlns:a16="http://schemas.microsoft.com/office/drawing/2014/main" id="{7BC3A17F-A6A1-4AA5-B001-BC0CDEC713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9015666"/>
              </p:ext>
            </p:extLst>
          </p:nvPr>
        </p:nvGraphicFramePr>
        <p:xfrm>
          <a:off x="1005177" y="1356733"/>
          <a:ext cx="7695120" cy="2027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512">
                  <a:extLst>
                    <a:ext uri="{9D8B030D-6E8A-4147-A177-3AD203B41FA5}">
                      <a16:colId xmlns:a16="http://schemas.microsoft.com/office/drawing/2014/main" val="3279817482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3644990227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1979756185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392596378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914692609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47406413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93905253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853490437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1300400221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4225495899"/>
                    </a:ext>
                  </a:extLst>
                </a:gridCol>
              </a:tblGrid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555383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35494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912127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273251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321701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173C40E9-20AB-4B87-9DAF-421C5634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Rearrange encoded column value</a:t>
            </a:r>
            <a:endParaRPr lang="zh-TW" altLang="en-US" dirty="0"/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E7E9BF4E-C5A0-42A1-BA5A-D92C40E35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7418" y="2754538"/>
            <a:ext cx="3699262" cy="32069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2000" dirty="0"/>
              <a:t>Sorting encoded categorical-column with data purity ratio</a:t>
            </a:r>
            <a:endParaRPr lang="zh-TW" altLang="en-US" sz="2000" dirty="0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AC627E54-C7E7-4819-9A46-0B7D5EF529F4}"/>
              </a:ext>
            </a:extLst>
          </p:cNvPr>
          <p:cNvSpPr/>
          <p:nvPr/>
        </p:nvSpPr>
        <p:spPr>
          <a:xfrm>
            <a:off x="4102873" y="3608418"/>
            <a:ext cx="763325" cy="628153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6252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Rearrange encoded column value</a:t>
            </a:r>
            <a:endParaRPr 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-345016" y="1819275"/>
            <a:ext cx="9326033" cy="4886882"/>
            <a:chOff x="5863167" y="1396676"/>
            <a:chExt cx="17707189" cy="927864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r="49316"/>
            <a:stretch/>
          </p:blipFill>
          <p:spPr>
            <a:xfrm>
              <a:off x="6642100" y="1396676"/>
              <a:ext cx="16928256" cy="4639322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2"/>
            <a:srcRect l="51179"/>
            <a:stretch/>
          </p:blipFill>
          <p:spPr>
            <a:xfrm>
              <a:off x="5863167" y="6035998"/>
              <a:ext cx="16305954" cy="4639322"/>
            </a:xfrm>
            <a:prstGeom prst="rect">
              <a:avLst/>
            </a:prstGeom>
          </p:spPr>
        </p:pic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121" y="4482768"/>
            <a:ext cx="3885879" cy="237523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071" y="1819275"/>
            <a:ext cx="3597157" cy="244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63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800DD904-1B42-4951-9B94-7459692686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231261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Shape 1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3" y="1311578"/>
            <a:ext cx="1117283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62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26" y="1311578"/>
            <a:ext cx="11287543" cy="5400000"/>
          </a:xfrm>
          <a:prstGeom prst="rect">
            <a:avLst/>
          </a:prstGeom>
        </p:spPr>
      </p:pic>
      <p:graphicFrame>
        <p:nvGraphicFramePr>
          <p:cNvPr id="3" name="內容版面配置區 4">
            <a:extLst>
              <a:ext uri="{FF2B5EF4-FFF2-40B4-BE49-F238E27FC236}">
                <a16:creationId xmlns:a16="http://schemas.microsoft.com/office/drawing/2014/main" id="{5327F03C-8086-44F5-B241-C1B67C814D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369380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Shape 2</a:t>
                      </a:r>
                      <a:endParaRPr lang="zh-TW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68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out empty binary column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7692"/>
          <a:stretch/>
        </p:blipFill>
        <p:spPr>
          <a:xfrm>
            <a:off x="6461760" y="2158999"/>
            <a:ext cx="4712112" cy="393022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1664" r="4968"/>
          <a:stretch/>
        </p:blipFill>
        <p:spPr>
          <a:xfrm>
            <a:off x="1267459" y="2101850"/>
            <a:ext cx="4453468" cy="3987377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787923"/>
              </p:ext>
            </p:extLst>
          </p:nvPr>
        </p:nvGraphicFramePr>
        <p:xfrm>
          <a:off x="1267458" y="6186697"/>
          <a:ext cx="990641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207">
                  <a:extLst>
                    <a:ext uri="{9D8B030D-6E8A-4147-A177-3AD203B41FA5}">
                      <a16:colId xmlns:a16="http://schemas.microsoft.com/office/drawing/2014/main" val="1301081115"/>
                    </a:ext>
                  </a:extLst>
                </a:gridCol>
                <a:gridCol w="4953207">
                  <a:extLst>
                    <a:ext uri="{9D8B030D-6E8A-4147-A177-3AD203B41FA5}">
                      <a16:colId xmlns:a16="http://schemas.microsoft.com/office/drawing/2014/main" val="3735205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 features:</a:t>
                      </a:r>
                      <a:r>
                        <a:rPr lang="en-US" baseline="0" dirty="0"/>
                        <a:t> 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Binary features:</a:t>
                      </a:r>
                      <a:r>
                        <a:rPr lang="en-US" baseline="0" dirty="0"/>
                        <a:t> 81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405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790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13" y="1301294"/>
            <a:ext cx="11259705" cy="5400000"/>
          </a:xfrm>
          <a:prstGeom prst="rect">
            <a:avLst/>
          </a:prstGeom>
        </p:spPr>
      </p:pic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490BCB7B-13B8-497C-842E-674798AAE0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3577680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Shape 3</a:t>
                      </a:r>
                      <a:endParaRPr lang="zh-TW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234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B9E2BC-E495-4893-9737-C842D0AA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CA8846-F273-4566-A8A4-29BD00089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Classification</a:t>
            </a:r>
          </a:p>
          <a:p>
            <a:pPr lvl="1"/>
            <a:r>
              <a:rPr lang="en-US" altLang="zh-TW" dirty="0"/>
              <a:t>Split train , and test in first place</a:t>
            </a:r>
          </a:p>
          <a:p>
            <a:pPr lvl="1"/>
            <a:r>
              <a:rPr lang="en-US" altLang="zh-TW" dirty="0" err="1"/>
              <a:t>Lightgbm</a:t>
            </a:r>
            <a:r>
              <a:rPr lang="en-US" altLang="zh-TW" dirty="0"/>
              <a:t> train on recall, not f1</a:t>
            </a:r>
          </a:p>
          <a:p>
            <a:r>
              <a:rPr lang="en-US" altLang="zh-TW" dirty="0"/>
              <a:t>Check encoded </a:t>
            </a:r>
            <a:r>
              <a:rPr lang="en-US" altLang="zh-TW" dirty="0" err="1"/>
              <a:t>dataframe.uniques</a:t>
            </a:r>
            <a:r>
              <a:rPr lang="en-US" altLang="zh-TW" dirty="0"/>
              <a:t> under different columns groups</a:t>
            </a:r>
          </a:p>
          <a:p>
            <a:r>
              <a:rPr lang="en-US" altLang="zh-TW" dirty="0"/>
              <a:t>Seq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 err="1">
                <a:sym typeface="Wingdings" panose="05000000000000000000" pitchFamily="2" charset="2"/>
              </a:rPr>
              <a:t>gini</a:t>
            </a:r>
            <a:endParaRPr lang="zh-TW" altLang="en-US" dirty="0"/>
          </a:p>
          <a:p>
            <a:r>
              <a:rPr lang="en-US" altLang="zh-TW" dirty="0">
                <a:sym typeface="Wingdings" panose="05000000000000000000" pitchFamily="2" charset="2"/>
              </a:rPr>
              <a:t>DROP ONE ON EACH COL  ON MIN(COL(1))</a:t>
            </a:r>
            <a:endParaRPr lang="zh-TW" altLang="en-US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7518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5363962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Classification</a:t>
            </a: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Split train and test in first place</a:t>
            </a:r>
          </a:p>
          <a:p>
            <a:pPr lvl="2">
              <a:lnSpc>
                <a:spcPct val="150000"/>
              </a:lnSpc>
            </a:pPr>
            <a:r>
              <a:rPr lang="en-US" altLang="zh-TW" dirty="0" err="1">
                <a:sym typeface="Wingdings" panose="05000000000000000000" pitchFamily="2" charset="2"/>
              </a:rPr>
              <a:t>Lightgbm</a:t>
            </a:r>
            <a:r>
              <a:rPr lang="en-US" altLang="zh-TW" dirty="0">
                <a:sym typeface="Wingdings" panose="05000000000000000000" pitchFamily="2" charset="2"/>
              </a:rPr>
              <a:t> train on recall, not f1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Columns sequencing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Adding Gini impurity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Drop column randomly in each group </a:t>
            </a:r>
            <a:r>
              <a:rPr lang="en-US" altLang="zh-TW" dirty="0">
                <a:sym typeface="Wingdings" panose="05000000000000000000" pitchFamily="2" charset="2"/>
              </a:rPr>
              <a:t> drop minimum sum of column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Drop empty column first, then drop column on each axis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Literature review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zh-TW" dirty="0"/>
              <a:t>				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</a:t>
            </a:r>
          </a:p>
        </p:txBody>
      </p:sp>
    </p:spTree>
    <p:extLst>
      <p:ext uri="{BB962C8B-B14F-4D97-AF65-F5344CB8AC3E}">
        <p14:creationId xmlns:p14="http://schemas.microsoft.com/office/powerpoint/2010/main" val="71628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FDD9BD-1E15-49E2-9F33-027EA9A6FC8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77" y="537029"/>
            <a:ext cx="6708969" cy="605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99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內容版面配置區 3">
            <a:extLst>
              <a:ext uri="{FF2B5EF4-FFF2-40B4-BE49-F238E27FC236}">
                <a16:creationId xmlns:a16="http://schemas.microsoft.com/office/drawing/2014/main" id="{B54F6077-05B4-4F48-B313-A66D755C9F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6285947"/>
              </p:ext>
            </p:extLst>
          </p:nvPr>
        </p:nvGraphicFramePr>
        <p:xfrm>
          <a:off x="1286935" y="3876981"/>
          <a:ext cx="9618129" cy="172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681">
                  <a:extLst>
                    <a:ext uri="{9D8B030D-6E8A-4147-A177-3AD203B41FA5}">
                      <a16:colId xmlns:a16="http://schemas.microsoft.com/office/drawing/2014/main" val="3279817482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3644990227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1979756185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3925963788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914692609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474064138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939052538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853490437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1300400221"/>
                    </a:ext>
                  </a:extLst>
                </a:gridCol>
              </a:tblGrid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555383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35494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912127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273251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321701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A-8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A-4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A-6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A-1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A-9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A-3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A-2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A-5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A-7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389704"/>
                  </a:ext>
                </a:extLst>
              </a:tr>
            </a:tbl>
          </a:graphicData>
        </a:graphic>
      </p:graphicFrame>
      <p:graphicFrame>
        <p:nvGraphicFramePr>
          <p:cNvPr id="11" name="內容版面配置區 3">
            <a:extLst>
              <a:ext uri="{FF2B5EF4-FFF2-40B4-BE49-F238E27FC236}">
                <a16:creationId xmlns:a16="http://schemas.microsoft.com/office/drawing/2014/main" id="{7BC3A17F-A6A1-4AA5-B001-BC0CDEC713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0593079"/>
              </p:ext>
            </p:extLst>
          </p:nvPr>
        </p:nvGraphicFramePr>
        <p:xfrm>
          <a:off x="1286935" y="1690688"/>
          <a:ext cx="9618129" cy="172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681">
                  <a:extLst>
                    <a:ext uri="{9D8B030D-6E8A-4147-A177-3AD203B41FA5}">
                      <a16:colId xmlns:a16="http://schemas.microsoft.com/office/drawing/2014/main" val="3279817482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3644990227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1979756185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3925963788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914692609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474064138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939052538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853490437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1300400221"/>
                    </a:ext>
                  </a:extLst>
                </a:gridCol>
              </a:tblGrid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555383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35494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912127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273251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321701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A-1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A-2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A-3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A-4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A-5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A-6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A-7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A-8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A-9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673749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173C40E9-20AB-4B87-9DAF-421C5634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Sequencing column with Gini impurity.</a:t>
            </a:r>
            <a:endParaRPr lang="zh-TW" altLang="en-US" dirty="0"/>
          </a:p>
        </p:txBody>
      </p:sp>
      <p:sp>
        <p:nvSpPr>
          <p:cNvPr id="5" name="箭號: 左-右雙向 4">
            <a:extLst>
              <a:ext uri="{FF2B5EF4-FFF2-40B4-BE49-F238E27FC236}">
                <a16:creationId xmlns:a16="http://schemas.microsoft.com/office/drawing/2014/main" id="{6EBAEFE8-5423-4609-9F2E-4969AC752CC5}"/>
              </a:ext>
            </a:extLst>
          </p:cNvPr>
          <p:cNvSpPr/>
          <p:nvPr/>
        </p:nvSpPr>
        <p:spPr>
          <a:xfrm>
            <a:off x="1286935" y="6063274"/>
            <a:ext cx="9618129" cy="606176"/>
          </a:xfrm>
          <a:prstGeom prst="leftRightArrow">
            <a:avLst/>
          </a:prstGeom>
          <a:gradFill>
            <a:gsLst>
              <a:gs pos="0">
                <a:srgbClr val="FF0000"/>
              </a:gs>
              <a:gs pos="100000">
                <a:srgbClr val="0070C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Type Impurity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140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4AC7FF-F895-4374-BD1B-F57388E6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Block modeling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842D7AE-4671-4BBE-A9B7-69F27256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30" y="1825625"/>
            <a:ext cx="4210638" cy="294363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6F1052A-1781-4FD7-B522-A4F652AD1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847" y="1690688"/>
            <a:ext cx="3685239" cy="311368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3E92030-2852-4C76-9214-AB0D94E9BC98}"/>
              </a:ext>
            </a:extLst>
          </p:cNvPr>
          <p:cNvSpPr/>
          <p:nvPr/>
        </p:nvSpPr>
        <p:spPr>
          <a:xfrm>
            <a:off x="5955392" y="59775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Doreian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, P.,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Batagelj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, V., &amp;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Ferligoj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, A. (2005). 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Generalized blockmodeling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 (No. 25). Cambridge university press.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8927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2E79D80-C006-44C9-95CC-F8F4BE55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25" y="2068559"/>
            <a:ext cx="8116433" cy="4544059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F2EBE847-C04B-4591-9183-75CD0CCA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Block modeling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3636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BB7224-26EE-4781-9143-F9F139D5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Block modeling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0D661A7-591C-4218-84D9-6BCAC92FE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8965"/>
            <a:ext cx="8345065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11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25FCEA-CDB5-49C8-B28E-72D95624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Analysis of Multivariate Binary Data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F936D1-5564-4FA0-B763-72EAED401CA4}"/>
              </a:ext>
            </a:extLst>
          </p:cNvPr>
          <p:cNvSpPr/>
          <p:nvPr/>
        </p:nvSpPr>
        <p:spPr>
          <a:xfrm>
            <a:off x="6724650" y="60958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  <a:hlinkClick r:id="rId2"/>
              </a:rPr>
              <a:t>Cox, D. R. (1972). The analysis of multivariate binary data. 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  <a:hlinkClick r:id="rId2"/>
              </a:rPr>
              <a:t>Applied statistics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  <a:hlinkClick r:id="rId2"/>
              </a:rPr>
              <a:t>, 113-120.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7E21568-ADC2-4137-8CE3-FD3F1B911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5277292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52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85CA2-0B9C-4F87-AC46-B0EE29BB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Shape 1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58E6D3-50CB-4094-88F3-4C4538D46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54" y="3719244"/>
            <a:ext cx="5815746" cy="298919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327DC97-405F-4C53-8457-231F2E818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328" y="35976"/>
            <a:ext cx="4609672" cy="371891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C993E02-0DD0-4318-91C5-393F6CE28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54891"/>
            <a:ext cx="5724265" cy="295355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F23E02-8E92-4BDD-9CCE-E44AFD95C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8127" y="87717"/>
            <a:ext cx="4877086" cy="334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45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756622"/>
              </p:ext>
            </p:extLst>
          </p:nvPr>
        </p:nvGraphicFramePr>
        <p:xfrm>
          <a:off x="335279" y="735202"/>
          <a:ext cx="6238240" cy="580276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926089">
                  <a:extLst>
                    <a:ext uri="{9D8B030D-6E8A-4147-A177-3AD203B41FA5}">
                      <a16:colId xmlns:a16="http://schemas.microsoft.com/office/drawing/2014/main" val="3756093559"/>
                    </a:ext>
                  </a:extLst>
                </a:gridCol>
                <a:gridCol w="1770717">
                  <a:extLst>
                    <a:ext uri="{9D8B030D-6E8A-4147-A177-3AD203B41FA5}">
                      <a16:colId xmlns:a16="http://schemas.microsoft.com/office/drawing/2014/main" val="3353155228"/>
                    </a:ext>
                  </a:extLst>
                </a:gridCol>
                <a:gridCol w="1770717">
                  <a:extLst>
                    <a:ext uri="{9D8B030D-6E8A-4147-A177-3AD203B41FA5}">
                      <a16:colId xmlns:a16="http://schemas.microsoft.com/office/drawing/2014/main" val="2240281429"/>
                    </a:ext>
                  </a:extLst>
                </a:gridCol>
                <a:gridCol w="1770717">
                  <a:extLst>
                    <a:ext uri="{9D8B030D-6E8A-4147-A177-3AD203B41FA5}">
                      <a16:colId xmlns:a16="http://schemas.microsoft.com/office/drawing/2014/main" val="3418266949"/>
                    </a:ext>
                  </a:extLst>
                </a:gridCol>
              </a:tblGrid>
              <a:tr h="4968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Binary </a:t>
                      </a:r>
                    </a:p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Features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shape 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shape 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shape 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47588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50.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1253868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53.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118880325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56.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632994440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59.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274713244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62.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891747593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65.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40576055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68.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775415648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71.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115851892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74.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c-23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866873002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77.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88608417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80.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82794999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83.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321389110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86.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a-27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18773880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89.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a-28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08746099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92.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a-29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334257957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95.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67792903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98.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856378249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101.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a-31, a-32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142921752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104.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a-32, a-33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36599168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107.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a-33, a-34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906328124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110.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a-34, a-35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c-34, c-35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426920437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113.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a-35, a-36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c-35, c-36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77420982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116.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a-36, a-37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c-36, c-37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894298767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119.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a-37, a-38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c-37, c-38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402000255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122.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b-38, b-39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a-38, a-39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c-37, c-38, c-39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481679559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125.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a-40, b-39, b-40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a-39, a-40, b-40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c-38, c-39, c-40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91146539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128.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a-41, b-40, b-41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a-40, a-41, b-41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c-39, c-40, c-41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271138334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131.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a-41, a-42, b-41, b-42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a-41, a-42, b-42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c-41, c-42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254355751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134.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a-42, a-43, b-42, b-43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a-42, a-43, b-43, c-43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c-42, c-43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747039550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137.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a-43, a-44, b-43, b-44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a-43, a-44, b-44, c-44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c-43, c-44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901256523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140.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a-44, a-45, b-44, b-45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a-43, a-44, a-45, b-45, c-45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c-44, c-45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280808675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143.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a-45, a-46, b-45, b-46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a-44, a-45, a-46, b-46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c-42, c-43, c-44, c-45, c-46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996948184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146.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a-46, a-47, b-46, b-47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a-45, a-46, a-47, b-47, c-47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c-44, c-45, c-46, c-47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535209743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149.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a-47, a-48, b-47, b-48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a-45, a-46, a-47, a-48, b-48, c-48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c-45, c-46, c-47, c-48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296697059"/>
                  </a:ext>
                </a:extLst>
              </a:tr>
            </a:tbl>
          </a:graphicData>
        </a:graphic>
      </p:graphicFrame>
      <p:graphicFrame>
        <p:nvGraphicFramePr>
          <p:cNvPr id="12" name="圖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8082478"/>
              </p:ext>
            </p:extLst>
          </p:nvPr>
        </p:nvGraphicFramePr>
        <p:xfrm>
          <a:off x="7193280" y="735202"/>
          <a:ext cx="4572000" cy="6163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60332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0458AFFC-EDF6-4DBA-BE1F-67D3EF085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127" y="40561"/>
            <a:ext cx="5015612" cy="341995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22D6C77-0551-4FD1-9E6B-B24124EB1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29" y="3737067"/>
            <a:ext cx="5734196" cy="295355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1A85CA2-0B9C-4F87-AC46-B0EE29BB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Shape 2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FA5FDA1-4AA3-4B85-8AC0-872B851DD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252" y="0"/>
            <a:ext cx="3560748" cy="384245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0F3E6C9-95C0-448C-BE2D-5603CD6A4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226" y="3737068"/>
            <a:ext cx="5932378" cy="295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35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AD35A7-EC51-47CE-8B77-CBEDFB13E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204" y="0"/>
            <a:ext cx="4267796" cy="305795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0D643C4-7204-48D6-8572-2732950AF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126" y="40561"/>
            <a:ext cx="5189965" cy="359116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82D88BC-DDBC-4B99-8E97-D52C9C391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002" y="3710174"/>
            <a:ext cx="5965602" cy="301389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EE9F8FC-97AD-44E4-9845-3CF780962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514" y="3737067"/>
            <a:ext cx="6055225" cy="298699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1A85CA2-0B9C-4F87-AC46-B0EE29BB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Shape 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9991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40FC0625-4519-45B6-B15D-A5112A3A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834" y="0"/>
            <a:ext cx="4410691" cy="326753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CCF25C6-D655-4808-A5D2-3868A416F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0"/>
            <a:ext cx="5303646" cy="363808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AD12B9C-E73C-477F-B569-0ACEC0F5C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466" y="3710174"/>
            <a:ext cx="5965603" cy="29644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F601D43-82B0-4B07-A3C1-166307474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367" y="3737066"/>
            <a:ext cx="5836635" cy="292010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1A85CA2-0B9C-4F87-AC46-B0EE29BB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Shape 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6703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EBBAB78-F0E0-4C1B-AA3E-E446C4DD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929" y="0"/>
            <a:ext cx="5562141" cy="38686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00718E9-2EC3-4DBB-933A-21146744A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4941" y="0"/>
            <a:ext cx="3286584" cy="287695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CB97162-B035-4A66-8356-9B9E8263B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303" y="3658855"/>
            <a:ext cx="6074834" cy="306705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55C1C0E-6C61-4AE5-B86A-86E1F342F4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63" y="3710174"/>
            <a:ext cx="5965603" cy="299199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1A85CA2-0B9C-4F87-AC46-B0EE29BB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Shape 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0873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5363962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Classification</a:t>
            </a: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k-fold stratified cross validations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Correlation columns grouping</a:t>
            </a:r>
          </a:p>
          <a:p>
            <a:pPr lvl="2">
              <a:lnSpc>
                <a:spcPct val="150000"/>
              </a:lnSpc>
            </a:pPr>
            <a:r>
              <a:rPr lang="en-US" altLang="zh-TW" dirty="0" err="1"/>
              <a:t>Corr</a:t>
            </a:r>
            <a:r>
              <a:rPr lang="en-US" altLang="zh-TW" dirty="0"/>
              <a:t>, ABS(</a:t>
            </a:r>
            <a:r>
              <a:rPr lang="en-US" altLang="zh-TW" dirty="0" err="1"/>
              <a:t>Corr</a:t>
            </a:r>
            <a:r>
              <a:rPr lang="en-US" altLang="zh-TW" dirty="0"/>
              <a:t>), Corr^2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Higher difference correlation within group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Trying with classification benchmark problem</a:t>
            </a:r>
            <a:r>
              <a:rPr lang="en-US" altLang="zh-TW" dirty="0"/>
              <a:t>?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zh-TW" altLang="en-US" dirty="0"/>
              <a:t> </a:t>
            </a:r>
            <a:r>
              <a:rPr lang="en-US" altLang="zh-TW" dirty="0"/>
              <a:t>Grouping with columns sequence?			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</a:t>
            </a:r>
          </a:p>
        </p:txBody>
      </p:sp>
    </p:spTree>
    <p:extLst>
      <p:ext uri="{BB962C8B-B14F-4D97-AF65-F5344CB8AC3E}">
        <p14:creationId xmlns:p14="http://schemas.microsoft.com/office/powerpoint/2010/main" val="22834181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438181"/>
              </p:ext>
            </p:extLst>
          </p:nvPr>
        </p:nvGraphicFramePr>
        <p:xfrm>
          <a:off x="384810" y="686231"/>
          <a:ext cx="10753090" cy="6022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074">
                  <a:extLst>
                    <a:ext uri="{9D8B030D-6E8A-4147-A177-3AD203B41FA5}">
                      <a16:colId xmlns:a16="http://schemas.microsoft.com/office/drawing/2014/main" val="3280545267"/>
                    </a:ext>
                  </a:extLst>
                </a:gridCol>
                <a:gridCol w="5099008">
                  <a:extLst>
                    <a:ext uri="{9D8B030D-6E8A-4147-A177-3AD203B41FA5}">
                      <a16:colId xmlns:a16="http://schemas.microsoft.com/office/drawing/2014/main" val="137501471"/>
                    </a:ext>
                  </a:extLst>
                </a:gridCol>
                <a:gridCol w="5099008">
                  <a:extLst>
                    <a:ext uri="{9D8B030D-6E8A-4147-A177-3AD203B41FA5}">
                      <a16:colId xmlns:a16="http://schemas.microsoft.com/office/drawing/2014/main" val="1789281365"/>
                    </a:ext>
                  </a:extLst>
                </a:gridCol>
              </a:tblGrid>
              <a:tr h="3515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792967"/>
                  </a:ext>
                </a:extLst>
              </a:tr>
              <a:tr h="26564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Reverse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332586"/>
                  </a:ext>
                </a:extLst>
              </a:tr>
              <a:tr h="29999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022990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31" y="1141402"/>
            <a:ext cx="4915019" cy="24964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31" y="3831503"/>
            <a:ext cx="4813419" cy="268045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990" y="1054224"/>
            <a:ext cx="4810483" cy="258363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351" y="4005856"/>
            <a:ext cx="4955760" cy="2531448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84810" y="127746"/>
            <a:ext cx="4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Shape 1</a:t>
            </a:r>
          </a:p>
        </p:txBody>
      </p:sp>
    </p:spTree>
    <p:extLst>
      <p:ext uri="{BB962C8B-B14F-4D97-AF65-F5344CB8AC3E}">
        <p14:creationId xmlns:p14="http://schemas.microsoft.com/office/powerpoint/2010/main" val="35179542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969596"/>
              </p:ext>
            </p:extLst>
          </p:nvPr>
        </p:nvGraphicFramePr>
        <p:xfrm>
          <a:off x="384810" y="686231"/>
          <a:ext cx="10753090" cy="6022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074">
                  <a:extLst>
                    <a:ext uri="{9D8B030D-6E8A-4147-A177-3AD203B41FA5}">
                      <a16:colId xmlns:a16="http://schemas.microsoft.com/office/drawing/2014/main" val="3280545267"/>
                    </a:ext>
                  </a:extLst>
                </a:gridCol>
                <a:gridCol w="5099008">
                  <a:extLst>
                    <a:ext uri="{9D8B030D-6E8A-4147-A177-3AD203B41FA5}">
                      <a16:colId xmlns:a16="http://schemas.microsoft.com/office/drawing/2014/main" val="137501471"/>
                    </a:ext>
                  </a:extLst>
                </a:gridCol>
                <a:gridCol w="5099008">
                  <a:extLst>
                    <a:ext uri="{9D8B030D-6E8A-4147-A177-3AD203B41FA5}">
                      <a16:colId xmlns:a16="http://schemas.microsoft.com/office/drawing/2014/main" val="1789281365"/>
                    </a:ext>
                  </a:extLst>
                </a:gridCol>
              </a:tblGrid>
              <a:tr h="3515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792967"/>
                  </a:ext>
                </a:extLst>
              </a:tr>
              <a:tr h="26564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Reverse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332586"/>
                  </a:ext>
                </a:extLst>
              </a:tr>
              <a:tr h="29999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022990"/>
                  </a:ext>
                </a:extLst>
              </a:tr>
            </a:tbl>
          </a:graphicData>
        </a:graphic>
      </p:graphicFrame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990" y="1107499"/>
            <a:ext cx="4904173" cy="25215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78" y="1146167"/>
            <a:ext cx="4666045" cy="249169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990" y="3939471"/>
            <a:ext cx="4758910" cy="256203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531" y="3844739"/>
            <a:ext cx="4994433" cy="265676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84810" y="127746"/>
            <a:ext cx="4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Shape 2</a:t>
            </a:r>
          </a:p>
        </p:txBody>
      </p:sp>
    </p:spTree>
    <p:extLst>
      <p:ext uri="{BB962C8B-B14F-4D97-AF65-F5344CB8AC3E}">
        <p14:creationId xmlns:p14="http://schemas.microsoft.com/office/powerpoint/2010/main" val="17846168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929073"/>
              </p:ext>
            </p:extLst>
          </p:nvPr>
        </p:nvGraphicFramePr>
        <p:xfrm>
          <a:off x="384810" y="686231"/>
          <a:ext cx="10753090" cy="6022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074">
                  <a:extLst>
                    <a:ext uri="{9D8B030D-6E8A-4147-A177-3AD203B41FA5}">
                      <a16:colId xmlns:a16="http://schemas.microsoft.com/office/drawing/2014/main" val="3280545267"/>
                    </a:ext>
                  </a:extLst>
                </a:gridCol>
                <a:gridCol w="5099008">
                  <a:extLst>
                    <a:ext uri="{9D8B030D-6E8A-4147-A177-3AD203B41FA5}">
                      <a16:colId xmlns:a16="http://schemas.microsoft.com/office/drawing/2014/main" val="137501471"/>
                    </a:ext>
                  </a:extLst>
                </a:gridCol>
                <a:gridCol w="5099008">
                  <a:extLst>
                    <a:ext uri="{9D8B030D-6E8A-4147-A177-3AD203B41FA5}">
                      <a16:colId xmlns:a16="http://schemas.microsoft.com/office/drawing/2014/main" val="1789281365"/>
                    </a:ext>
                  </a:extLst>
                </a:gridCol>
              </a:tblGrid>
              <a:tr h="3515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792967"/>
                  </a:ext>
                </a:extLst>
              </a:tr>
              <a:tr h="26564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Reverse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332586"/>
                  </a:ext>
                </a:extLst>
              </a:tr>
              <a:tr h="29999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022990"/>
                  </a:ext>
                </a:extLst>
              </a:tr>
            </a:tbl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384810" y="127746"/>
            <a:ext cx="4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Shape 3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72" y="1155700"/>
            <a:ext cx="4561578" cy="244047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313" y="1155701"/>
            <a:ext cx="4813038" cy="252485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AE7783E-25A2-434C-9375-052BA1E05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3849436"/>
            <a:ext cx="4759960" cy="246074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9698692-3BE5-41F2-A80B-F88DF47C6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49436"/>
            <a:ext cx="4832351" cy="24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453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97F47A-350E-4A3A-B87F-CA2DF8D36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Grouping with columns sequence	</a:t>
            </a:r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492FA75-59ED-4DCA-A013-106682112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453792"/>
              </p:ext>
            </p:extLst>
          </p:nvPr>
        </p:nvGraphicFramePr>
        <p:xfrm>
          <a:off x="973666" y="2161540"/>
          <a:ext cx="81280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6333200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35653301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00901522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7228914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20328349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17090688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144378054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altLang="zh-TW" dirty="0"/>
                        <a:t>S sorting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909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G-7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253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G-14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G-13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8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G-15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G-17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G-18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G-20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G-21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814000"/>
                  </a:ext>
                </a:extLst>
              </a:tr>
            </a:tbl>
          </a:graphicData>
        </a:graphic>
      </p:graphicFrame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C66F6009-BEE5-46DA-96FF-735CC983A30B}"/>
              </a:ext>
            </a:extLst>
          </p:cNvPr>
          <p:cNvSpPr/>
          <p:nvPr/>
        </p:nvSpPr>
        <p:spPr>
          <a:xfrm>
            <a:off x="838200" y="2455333"/>
            <a:ext cx="3683000" cy="1261534"/>
          </a:xfrm>
          <a:custGeom>
            <a:avLst/>
            <a:gdLst>
              <a:gd name="connsiteX0" fmla="*/ 0 w 3683000"/>
              <a:gd name="connsiteY0" fmla="*/ 0 h 1261534"/>
              <a:gd name="connsiteX1" fmla="*/ 2514600 w 3683000"/>
              <a:gd name="connsiteY1" fmla="*/ 0 h 1261534"/>
              <a:gd name="connsiteX2" fmla="*/ 3683000 w 3683000"/>
              <a:gd name="connsiteY2" fmla="*/ 0 h 1261534"/>
              <a:gd name="connsiteX3" fmla="*/ 3683000 w 3683000"/>
              <a:gd name="connsiteY3" fmla="*/ 499534 h 1261534"/>
              <a:gd name="connsiteX4" fmla="*/ 2514600 w 3683000"/>
              <a:gd name="connsiteY4" fmla="*/ 499534 h 1261534"/>
              <a:gd name="connsiteX5" fmla="*/ 2514600 w 3683000"/>
              <a:gd name="connsiteY5" fmla="*/ 1261534 h 1261534"/>
              <a:gd name="connsiteX6" fmla="*/ 0 w 3683000"/>
              <a:gd name="connsiteY6" fmla="*/ 1261534 h 126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83000" h="1261534">
                <a:moveTo>
                  <a:pt x="0" y="0"/>
                </a:moveTo>
                <a:lnTo>
                  <a:pt x="2514600" y="0"/>
                </a:lnTo>
                <a:lnTo>
                  <a:pt x="3683000" y="0"/>
                </a:lnTo>
                <a:lnTo>
                  <a:pt x="3683000" y="499534"/>
                </a:lnTo>
                <a:lnTo>
                  <a:pt x="2514600" y="499534"/>
                </a:lnTo>
                <a:lnTo>
                  <a:pt x="2514600" y="1261534"/>
                </a:lnTo>
                <a:lnTo>
                  <a:pt x="0" y="1261534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F5558262-3196-4C40-9011-84954328E63E}"/>
              </a:ext>
            </a:extLst>
          </p:cNvPr>
          <p:cNvSpPr/>
          <p:nvPr/>
        </p:nvSpPr>
        <p:spPr>
          <a:xfrm rot="10800000">
            <a:off x="5528733" y="2455333"/>
            <a:ext cx="3683000" cy="1261534"/>
          </a:xfrm>
          <a:custGeom>
            <a:avLst/>
            <a:gdLst>
              <a:gd name="connsiteX0" fmla="*/ 0 w 3683000"/>
              <a:gd name="connsiteY0" fmla="*/ 0 h 1261534"/>
              <a:gd name="connsiteX1" fmla="*/ 2514600 w 3683000"/>
              <a:gd name="connsiteY1" fmla="*/ 0 h 1261534"/>
              <a:gd name="connsiteX2" fmla="*/ 3683000 w 3683000"/>
              <a:gd name="connsiteY2" fmla="*/ 0 h 1261534"/>
              <a:gd name="connsiteX3" fmla="*/ 3683000 w 3683000"/>
              <a:gd name="connsiteY3" fmla="*/ 499534 h 1261534"/>
              <a:gd name="connsiteX4" fmla="*/ 2514600 w 3683000"/>
              <a:gd name="connsiteY4" fmla="*/ 499534 h 1261534"/>
              <a:gd name="connsiteX5" fmla="*/ 2514600 w 3683000"/>
              <a:gd name="connsiteY5" fmla="*/ 1261534 h 1261534"/>
              <a:gd name="connsiteX6" fmla="*/ 0 w 3683000"/>
              <a:gd name="connsiteY6" fmla="*/ 1261534 h 126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83000" h="1261534">
                <a:moveTo>
                  <a:pt x="0" y="0"/>
                </a:moveTo>
                <a:lnTo>
                  <a:pt x="2514600" y="0"/>
                </a:lnTo>
                <a:lnTo>
                  <a:pt x="3683000" y="0"/>
                </a:lnTo>
                <a:lnTo>
                  <a:pt x="3683000" y="499534"/>
                </a:lnTo>
                <a:lnTo>
                  <a:pt x="2514600" y="499534"/>
                </a:lnTo>
                <a:lnTo>
                  <a:pt x="2514600" y="1261534"/>
                </a:lnTo>
                <a:lnTo>
                  <a:pt x="0" y="1261534"/>
                </a:lnTo>
                <a:close/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D9E8B821-8AEA-4867-92DC-33F836DB8C3E}"/>
              </a:ext>
            </a:extLst>
          </p:cNvPr>
          <p:cNvSpPr/>
          <p:nvPr/>
        </p:nvSpPr>
        <p:spPr>
          <a:xfrm>
            <a:off x="3238499" y="2459565"/>
            <a:ext cx="3615267" cy="1261534"/>
          </a:xfrm>
          <a:custGeom>
            <a:avLst/>
            <a:gdLst>
              <a:gd name="connsiteX0" fmla="*/ 1418167 w 3615267"/>
              <a:gd name="connsiteY0" fmla="*/ 0 h 1261534"/>
              <a:gd name="connsiteX1" fmla="*/ 3615267 w 3615267"/>
              <a:gd name="connsiteY1" fmla="*/ 0 h 1261534"/>
              <a:gd name="connsiteX2" fmla="*/ 3615267 w 3615267"/>
              <a:gd name="connsiteY2" fmla="*/ 1261534 h 1261534"/>
              <a:gd name="connsiteX3" fmla="*/ 0 w 3615267"/>
              <a:gd name="connsiteY3" fmla="*/ 1261534 h 1261534"/>
              <a:gd name="connsiteX4" fmla="*/ 0 w 3615267"/>
              <a:gd name="connsiteY4" fmla="*/ 563035 h 1261534"/>
              <a:gd name="connsiteX5" fmla="*/ 1418167 w 3615267"/>
              <a:gd name="connsiteY5" fmla="*/ 563035 h 126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5267" h="1261534">
                <a:moveTo>
                  <a:pt x="1418167" y="0"/>
                </a:moveTo>
                <a:lnTo>
                  <a:pt x="3615267" y="0"/>
                </a:lnTo>
                <a:lnTo>
                  <a:pt x="3615267" y="1261534"/>
                </a:lnTo>
                <a:lnTo>
                  <a:pt x="0" y="1261534"/>
                </a:lnTo>
                <a:lnTo>
                  <a:pt x="0" y="563035"/>
                </a:lnTo>
                <a:lnTo>
                  <a:pt x="1418167" y="56303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346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9B3D90-A161-49EE-AD58-D1848930C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9C1F29-4B05-404B-A18F-630CC288B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Record K-fold deviation</a:t>
            </a:r>
          </a:p>
          <a:p>
            <a:r>
              <a:rPr lang="en-US" altLang="zh-TW" dirty="0"/>
              <a:t>Grouping</a:t>
            </a:r>
            <a:r>
              <a:rPr lang="zh-TW" altLang="en-US" dirty="0"/>
              <a:t> </a:t>
            </a:r>
            <a:r>
              <a:rPr lang="en-US" altLang="zh-TW" dirty="0"/>
              <a:t>with</a:t>
            </a:r>
            <a:r>
              <a:rPr lang="zh-TW" altLang="en-US" dirty="0"/>
              <a:t> </a:t>
            </a:r>
            <a:r>
              <a:rPr lang="en-US" altLang="zh-TW" dirty="0"/>
              <a:t>columns sequence</a:t>
            </a:r>
          </a:p>
          <a:p>
            <a:r>
              <a:rPr lang="en-US" altLang="zh-TW" dirty="0"/>
              <a:t>Testing hybrid dataset(both cont. and bin.) on UCI</a:t>
            </a:r>
          </a:p>
          <a:p>
            <a:endParaRPr lang="en-US" altLang="zh-TW" dirty="0"/>
          </a:p>
          <a:p>
            <a:r>
              <a:rPr lang="en-US" altLang="zh-TW" dirty="0"/>
              <a:t>Make sure remote or physical oral test</a:t>
            </a:r>
          </a:p>
        </p:txBody>
      </p:sp>
    </p:spTree>
    <p:extLst>
      <p:ext uri="{BB962C8B-B14F-4D97-AF65-F5344CB8AC3E}">
        <p14:creationId xmlns:p14="http://schemas.microsoft.com/office/powerpoint/2010/main" val="1216626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Rearrange encoded </a:t>
            </a:r>
            <a:r>
              <a:rPr lang="en-US" altLang="zh-TW" dirty="0" err="1"/>
              <a:t>DataFrame</a:t>
            </a:r>
            <a:r>
              <a:rPr lang="en-US" altLang="zh-TW" dirty="0"/>
              <a:t> </a:t>
            </a:r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33"/>
          <a:stretch/>
        </p:blipFill>
        <p:spPr>
          <a:xfrm>
            <a:off x="360576" y="3282438"/>
            <a:ext cx="11470847" cy="3575562"/>
          </a:xfrm>
          <a:prstGeom prst="rect">
            <a:avLst/>
          </a:prstGeom>
        </p:spPr>
      </p:pic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Rebuilt grid-like data</a:t>
            </a:r>
          </a:p>
          <a:p>
            <a:r>
              <a:rPr lang="en-US" dirty="0"/>
              <a:t>Level distance gaps cause by difference in columns sequencing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3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results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29" y="2276272"/>
            <a:ext cx="11898171" cy="422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92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average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69" y="1871722"/>
            <a:ext cx="11539431" cy="414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2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490960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Classification comparison between different </a:t>
            </a:r>
            <a:r>
              <a:rPr lang="en-US" altLang="zh-TW" dirty="0">
                <a:solidFill>
                  <a:srgbClr val="FF000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shapes</a:t>
            </a: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, and </a:t>
            </a:r>
            <a:r>
              <a:rPr lang="en-US" altLang="zh-TW" dirty="0">
                <a:solidFill>
                  <a:srgbClr val="7030A0"/>
                </a:solidFill>
                <a:highlight>
                  <a:srgbClr val="FFFFFF"/>
                </a:highlight>
              </a:rPr>
              <a:t>axis-rearrange</a:t>
            </a:r>
            <a:r>
              <a:rPr lang="en-US" altLang="zh-TW" dirty="0">
                <a:highlight>
                  <a:srgbClr val="FFFFFF"/>
                </a:highlight>
              </a:rPr>
              <a:t> methods</a:t>
            </a:r>
            <a:endParaRPr lang="en-US" altLang="zh-TW" dirty="0">
              <a:highlight>
                <a:srgbClr val="FFFFFF"/>
              </a:highlight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Drops out </a:t>
            </a:r>
            <a:r>
              <a:rPr lang="en-US" altLang="zh-TW" dirty="0">
                <a:solidFill>
                  <a:srgbClr val="4472C4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Empty columns </a:t>
            </a: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if exist in binary data frame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Adding </a:t>
            </a:r>
            <a:r>
              <a:rPr lang="en-US" altLang="zh-TW" dirty="0">
                <a:solidFill>
                  <a:schemeClr val="accent2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PCA columns grouping </a:t>
            </a: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into comparison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Checks fitness calculation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>
                <a:highlight>
                  <a:srgbClr val="FFFFFF"/>
                </a:highlight>
              </a:rPr>
              <a:t> Considering different data generations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 New fitness functions</a:t>
            </a:r>
            <a:endParaRPr lang="en-US" altLang="zh-TW" dirty="0">
              <a:highlight>
                <a:srgbClr val="FFFFFF"/>
              </a:highlight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</a:t>
            </a:r>
          </a:p>
        </p:txBody>
      </p:sp>
    </p:spTree>
    <p:extLst>
      <p:ext uri="{BB962C8B-B14F-4D97-AF65-F5344CB8AC3E}">
        <p14:creationId xmlns:p14="http://schemas.microsoft.com/office/powerpoint/2010/main" val="1288326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1D6FEBC4-BBDC-44F1-9CC7-719BF203019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23098" y="2341152"/>
          <a:ext cx="9293366" cy="3095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459">
                  <a:extLst>
                    <a:ext uri="{9D8B030D-6E8A-4147-A177-3AD203B41FA5}">
                      <a16:colId xmlns:a16="http://schemas.microsoft.com/office/drawing/2014/main" val="3517444933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187060049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454957461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809897591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3201319793"/>
                    </a:ext>
                  </a:extLst>
                </a:gridCol>
              </a:tblGrid>
              <a:tr h="443917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Encoding each column group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44391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Unsupervised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74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Column attribute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Sorting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rule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Encoding</a:t>
                      </a:r>
                      <a:r>
                        <a:rPr lang="en-US" altLang="zh-TW" b="1" dirty="0"/>
                        <a:t> </a:t>
                      </a:r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methods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10931"/>
                  </a:ext>
                </a:extLst>
              </a:tr>
              <a:tr h="1005840">
                <a:tc v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Column ID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Sum (</a:t>
                      </a:r>
                      <a:r>
                        <a:rPr lang="en-US" sz="1600" dirty="0" err="1"/>
                        <a:t>Avg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 err="1"/>
                        <a:t>Rnd</a:t>
                      </a:r>
                      <a:endParaRPr 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Large to Small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Small to Large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Normal dist.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Categorical 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Grid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GA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885266"/>
                  </a:ext>
                </a:extLst>
              </a:tr>
            </a:tbl>
          </a:graphicData>
        </a:graphic>
      </p:graphicFrame>
      <p:sp>
        <p:nvSpPr>
          <p:cNvPr id="10" name="橢圓 9">
            <a:extLst>
              <a:ext uri="{FF2B5EF4-FFF2-40B4-BE49-F238E27FC236}">
                <a16:creationId xmlns:a16="http://schemas.microsoft.com/office/drawing/2014/main" id="{E69AFEE7-CCEE-4E25-A55D-5052686B465F}"/>
              </a:ext>
            </a:extLst>
          </p:cNvPr>
          <p:cNvSpPr/>
          <p:nvPr/>
        </p:nvSpPr>
        <p:spPr>
          <a:xfrm>
            <a:off x="1180435" y="5657231"/>
            <a:ext cx="1855745" cy="8287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i="1" u="sng" dirty="0"/>
              <a:t>Dim.</a:t>
            </a:r>
            <a:r>
              <a:rPr lang="zh-TW" altLang="en-US" sz="1600" b="1" i="1" u="sng" dirty="0"/>
              <a:t> </a:t>
            </a:r>
            <a:r>
              <a:rPr lang="en-US" altLang="zh-TW" sz="1600" b="1" i="1" u="sng" dirty="0"/>
              <a:t>reduced data</a:t>
            </a:r>
            <a:endParaRPr lang="en-US" sz="1600" b="1" i="1" u="sng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A3D8BD9C-131C-4124-8EEB-6BC63D8C474E}"/>
              </a:ext>
            </a:extLst>
          </p:cNvPr>
          <p:cNvSpPr/>
          <p:nvPr/>
        </p:nvSpPr>
        <p:spPr>
          <a:xfrm>
            <a:off x="7991810" y="5769759"/>
            <a:ext cx="2324653" cy="658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Classification </a:t>
            </a:r>
          </a:p>
        </p:txBody>
      </p:sp>
      <p:sp>
        <p:nvSpPr>
          <p:cNvPr id="22" name="箭號: 向上 21">
            <a:extLst>
              <a:ext uri="{FF2B5EF4-FFF2-40B4-BE49-F238E27FC236}">
                <a16:creationId xmlns:a16="http://schemas.microsoft.com/office/drawing/2014/main" id="{051C0B27-0F1B-4218-B1EE-4D290908EADD}"/>
              </a:ext>
            </a:extLst>
          </p:cNvPr>
          <p:cNvSpPr/>
          <p:nvPr/>
        </p:nvSpPr>
        <p:spPr>
          <a:xfrm rot="5400000">
            <a:off x="5139131" y="3648071"/>
            <a:ext cx="497816" cy="4901725"/>
          </a:xfrm>
          <a:prstGeom prst="upArrow">
            <a:avLst>
              <a:gd name="adj1" fmla="val 38549"/>
              <a:gd name="adj2" fmla="val 65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1FEBCE6-79DA-41E4-9FF7-6FED211734D6}"/>
              </a:ext>
            </a:extLst>
          </p:cNvPr>
          <p:cNvGrpSpPr/>
          <p:nvPr/>
        </p:nvGrpSpPr>
        <p:grpSpPr>
          <a:xfrm>
            <a:off x="1023099" y="309842"/>
            <a:ext cx="3119159" cy="1789457"/>
            <a:chOff x="1023099" y="309842"/>
            <a:chExt cx="3119159" cy="1789457"/>
          </a:xfrm>
        </p:grpSpPr>
        <p:sp>
          <p:nvSpPr>
            <p:cNvPr id="4" name="箭號: 向下 3">
              <a:extLst>
                <a:ext uri="{FF2B5EF4-FFF2-40B4-BE49-F238E27FC236}">
                  <a16:creationId xmlns:a16="http://schemas.microsoft.com/office/drawing/2014/main" id="{2D97E9F8-2C80-40F0-8CCF-FF7BC4951B15}"/>
                </a:ext>
              </a:extLst>
            </p:cNvPr>
            <p:cNvSpPr/>
            <p:nvPr/>
          </p:nvSpPr>
          <p:spPr>
            <a:xfrm rot="16200000">
              <a:off x="3166161" y="975098"/>
              <a:ext cx="517787" cy="143440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slicing</a:t>
              </a: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29CCF64C-9A45-4D12-8C34-EC711504387B}"/>
                </a:ext>
              </a:extLst>
            </p:cNvPr>
            <p:cNvSpPr/>
            <p:nvPr/>
          </p:nvSpPr>
          <p:spPr>
            <a:xfrm>
              <a:off x="1023099" y="1285299"/>
              <a:ext cx="1827331" cy="814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Cont. data </a:t>
              </a:r>
              <a:endParaRPr lang="en-US" b="1" i="1" u="sng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9E00B7E0-2A0D-4FBC-A80F-A1D6139EA657}"/>
                </a:ext>
              </a:extLst>
            </p:cNvPr>
            <p:cNvSpPr/>
            <p:nvPr/>
          </p:nvSpPr>
          <p:spPr>
            <a:xfrm>
              <a:off x="1023099" y="309842"/>
              <a:ext cx="1827331" cy="81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Rnd. data</a:t>
              </a:r>
              <a:endParaRPr lang="en-US" b="1" i="1" u="sng" dirty="0"/>
            </a:p>
          </p:txBody>
        </p:sp>
        <p:sp>
          <p:nvSpPr>
            <p:cNvPr id="24" name="箭號: 向下 23">
              <a:extLst>
                <a:ext uri="{FF2B5EF4-FFF2-40B4-BE49-F238E27FC236}">
                  <a16:creationId xmlns:a16="http://schemas.microsoft.com/office/drawing/2014/main" id="{150CA03F-35A7-4207-83F3-1267FF80B8D9}"/>
                </a:ext>
              </a:extLst>
            </p:cNvPr>
            <p:cNvSpPr/>
            <p:nvPr/>
          </p:nvSpPr>
          <p:spPr>
            <a:xfrm rot="16200000">
              <a:off x="3191752" y="19667"/>
              <a:ext cx="517787" cy="1383224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Random in [0,2^k]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CB1D5F4-4363-46D4-BDF7-467907F3E6F2}"/>
              </a:ext>
            </a:extLst>
          </p:cNvPr>
          <p:cNvGrpSpPr/>
          <p:nvPr/>
        </p:nvGrpSpPr>
        <p:grpSpPr>
          <a:xfrm>
            <a:off x="4427951" y="309843"/>
            <a:ext cx="3534552" cy="1789456"/>
            <a:chOff x="4265564" y="309843"/>
            <a:chExt cx="3534552" cy="1789456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C41361A5-6F8E-44A1-8140-D785E8076FED}"/>
                </a:ext>
              </a:extLst>
            </p:cNvPr>
            <p:cNvSpPr/>
            <p:nvPr/>
          </p:nvSpPr>
          <p:spPr>
            <a:xfrm>
              <a:off x="4265564" y="309843"/>
              <a:ext cx="1827331" cy="178945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Binary data</a:t>
              </a:r>
              <a:endParaRPr lang="en-US" b="1" i="1" u="sng" dirty="0"/>
            </a:p>
          </p:txBody>
        </p:sp>
        <p:sp>
          <p:nvSpPr>
            <p:cNvPr id="25" name="箭號: 向下 24">
              <a:extLst>
                <a:ext uri="{FF2B5EF4-FFF2-40B4-BE49-F238E27FC236}">
                  <a16:creationId xmlns:a16="http://schemas.microsoft.com/office/drawing/2014/main" id="{F7D2B113-92ED-49DB-A8A8-FC37C7E042BE}"/>
                </a:ext>
              </a:extLst>
            </p:cNvPr>
            <p:cNvSpPr/>
            <p:nvPr/>
          </p:nvSpPr>
          <p:spPr>
            <a:xfrm rot="16200000">
              <a:off x="6627556" y="290905"/>
              <a:ext cx="517787" cy="182733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en-US" altLang="zh-TW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箭號: 迴轉箭號 25">
            <a:extLst>
              <a:ext uri="{FF2B5EF4-FFF2-40B4-BE49-F238E27FC236}">
                <a16:creationId xmlns:a16="http://schemas.microsoft.com/office/drawing/2014/main" id="{7573C59D-3352-462F-90D6-6D06415D8BB4}"/>
              </a:ext>
            </a:extLst>
          </p:cNvPr>
          <p:cNvSpPr/>
          <p:nvPr/>
        </p:nvSpPr>
        <p:spPr>
          <a:xfrm rot="16200000" flipH="1">
            <a:off x="-1295258" y="3934858"/>
            <a:ext cx="3911544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7" name="內容版面配置區 3">
            <a:extLst>
              <a:ext uri="{FF2B5EF4-FFF2-40B4-BE49-F238E27FC236}">
                <a16:creationId xmlns:a16="http://schemas.microsoft.com/office/drawing/2014/main" id="{DBF4949E-8534-4C1C-BEC7-070F7C80F87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263492" y="525876"/>
          <a:ext cx="2103120" cy="1500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</a:tblGrid>
              <a:tr h="4439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 Grouping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/>
                        <a:t>PC-n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X, Y ,Z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 err="1"/>
                        <a:t>Rnd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</a:tbl>
          </a:graphicData>
        </a:graphic>
      </p:graphicFrame>
      <p:sp>
        <p:nvSpPr>
          <p:cNvPr id="18" name="箭號: 迴轉箭號 17">
            <a:extLst>
              <a:ext uri="{FF2B5EF4-FFF2-40B4-BE49-F238E27FC236}">
                <a16:creationId xmlns:a16="http://schemas.microsoft.com/office/drawing/2014/main" id="{ED516287-28FD-4ED4-9783-259538576AEC}"/>
              </a:ext>
            </a:extLst>
          </p:cNvPr>
          <p:cNvSpPr/>
          <p:nvPr/>
        </p:nvSpPr>
        <p:spPr>
          <a:xfrm rot="5400000">
            <a:off x="9681047" y="1265818"/>
            <a:ext cx="2195928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橢圓 1"/>
          <p:cNvSpPr/>
          <p:nvPr/>
        </p:nvSpPr>
        <p:spPr>
          <a:xfrm>
            <a:off x="4142256" y="5609693"/>
            <a:ext cx="2081651" cy="97847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Rearrange</a:t>
            </a:r>
          </a:p>
        </p:txBody>
      </p:sp>
    </p:spTree>
    <p:extLst>
      <p:ext uri="{BB962C8B-B14F-4D97-AF65-F5344CB8AC3E}">
        <p14:creationId xmlns:p14="http://schemas.microsoft.com/office/powerpoint/2010/main" val="626602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16145</TotalTime>
  <Words>1194</Words>
  <Application>Microsoft Office PowerPoint</Application>
  <PresentationFormat>寬螢幕</PresentationFormat>
  <Paragraphs>392</Paragraphs>
  <Slides>49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5" baseType="lpstr">
      <vt:lpstr>新細明體</vt:lpstr>
      <vt:lpstr>Arial</vt:lpstr>
      <vt:lpstr>Calibri</vt:lpstr>
      <vt:lpstr>Calibri Light</vt:lpstr>
      <vt:lpstr>Wingdings</vt:lpstr>
      <vt:lpstr>Office 佈景主題</vt:lpstr>
      <vt:lpstr>Weekly Progress</vt:lpstr>
      <vt:lpstr>PowerPoint 簡報</vt:lpstr>
      <vt:lpstr>Slicing out empty binary column</vt:lpstr>
      <vt:lpstr>PowerPoint 簡報</vt:lpstr>
      <vt:lpstr>Rearrange encoded DataFrame </vt:lpstr>
      <vt:lpstr>Classification results</vt:lpstr>
      <vt:lpstr>Classification average</vt:lpstr>
      <vt:lpstr>Weekly Progress</vt:lpstr>
      <vt:lpstr>PowerPoint 簡報</vt:lpstr>
      <vt:lpstr>PowerPoint 簡報</vt:lpstr>
      <vt:lpstr>Structure flowchart</vt:lpstr>
      <vt:lpstr>Rearrange axis range (gird vs. categorical)</vt:lpstr>
      <vt:lpstr>PowerPoint 簡報</vt:lpstr>
      <vt:lpstr> </vt:lpstr>
      <vt:lpstr>Classification comparison</vt:lpstr>
      <vt:lpstr>PowerPoint 簡報</vt:lpstr>
      <vt:lpstr>PowerPoint 簡報</vt:lpstr>
      <vt:lpstr>Weekly Progress - minor fix</vt:lpstr>
      <vt:lpstr>Weekly Progress - new approaches</vt:lpstr>
      <vt:lpstr>PowerPoint 簡報</vt:lpstr>
      <vt:lpstr>Correlation columns grouping</vt:lpstr>
      <vt:lpstr>PowerPoint 簡報</vt:lpstr>
      <vt:lpstr>PowerPoint 簡報</vt:lpstr>
      <vt:lpstr>PowerPoint 簡報</vt:lpstr>
      <vt:lpstr>PowerPoint 簡報</vt:lpstr>
      <vt:lpstr>Rearrange encoded column value</vt:lpstr>
      <vt:lpstr>Rearrange encoded column value</vt:lpstr>
      <vt:lpstr>PowerPoint 簡報</vt:lpstr>
      <vt:lpstr>PowerPoint 簡報</vt:lpstr>
      <vt:lpstr>PowerPoint 簡報</vt:lpstr>
      <vt:lpstr>PowerPoint 簡報</vt:lpstr>
      <vt:lpstr>Weekly Progress</vt:lpstr>
      <vt:lpstr>PowerPoint 簡報</vt:lpstr>
      <vt:lpstr>Sequencing column with Gini impurity.</vt:lpstr>
      <vt:lpstr>Block modeling</vt:lpstr>
      <vt:lpstr>Block modeling</vt:lpstr>
      <vt:lpstr>Block modeling</vt:lpstr>
      <vt:lpstr>The Analysis of Multivariate Binary Data</vt:lpstr>
      <vt:lpstr>Shape 1</vt:lpstr>
      <vt:lpstr>Shape 2</vt:lpstr>
      <vt:lpstr>Shape 3</vt:lpstr>
      <vt:lpstr>Shape 4</vt:lpstr>
      <vt:lpstr>Shape 5</vt:lpstr>
      <vt:lpstr>Weekly Progress</vt:lpstr>
      <vt:lpstr>PowerPoint 簡報</vt:lpstr>
      <vt:lpstr>PowerPoint 簡報</vt:lpstr>
      <vt:lpstr>PowerPoint 簡報</vt:lpstr>
      <vt:lpstr>Grouping with columns sequence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student</dc:creator>
  <cp:lastModifiedBy>TerryYang</cp:lastModifiedBy>
  <cp:revision>258</cp:revision>
  <dcterms:created xsi:type="dcterms:W3CDTF">2022-06-26T16:23:17Z</dcterms:created>
  <dcterms:modified xsi:type="dcterms:W3CDTF">2022-10-05T01:31:39Z</dcterms:modified>
</cp:coreProperties>
</file>